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5143500" type="screen16x9"/>
  <p:notesSz cx="6858000" cy="9144000"/>
  <p:embeddedFontLst>
    <p:embeddedFont>
      <p:font typeface="Comic Sans MS" panose="030F0702030302020204" pitchFamily="66" charset="0"/>
      <p:regular r:id="rId38"/>
      <p:bold r:id="rId39"/>
      <p:italic r:id="rId40"/>
      <p:boldItalic r:id="rId41"/>
    </p:embeddedFont>
    <p:embeddedFont>
      <p:font typeface="Impact" panose="020B0806030902050204" pitchFamily="34" charset="0"/>
      <p:regular r:id="rId42"/>
    </p:embeddedFont>
    <p:embeddedFont>
      <p:font typeface="Krona One" panose="020B0604020202020204" charset="-94"/>
      <p:regular r:id="rId43"/>
    </p:embeddedFont>
    <p:embeddedFont>
      <p:font typeface="Lato Light" panose="020F0502020204030204" pitchFamily="34" charset="0"/>
      <p:regular r:id="rId44"/>
      <p:bold r:id="rId45"/>
      <p:italic r:id="rId46"/>
      <p:boldItalic r:id="rId47"/>
    </p:embeddedFont>
    <p:embeddedFont>
      <p:font typeface="Montserrat" panose="020F0502020204030204" pitchFamily="2" charset="-94"/>
      <p:regular r:id="rId48"/>
      <p:bold r:id="rId49"/>
      <p:italic r:id="rId50"/>
      <p:boldItalic r:id="rId51"/>
    </p:embeddedFont>
    <p:embeddedFont>
      <p:font typeface="Nunito" pitchFamily="2" charset="-94"/>
      <p:regular r:id="rId52"/>
      <p:bold r:id="rId53"/>
      <p:italic r:id="rId54"/>
      <p:boldItalic r:id="rId55"/>
    </p:embeddedFont>
    <p:embeddedFont>
      <p:font typeface="Open Sans Medium" panose="020B0604020202020204" charset="0"/>
      <p:regular r:id="rId56"/>
      <p:bold r:id="rId57"/>
      <p:italic r:id="rId58"/>
      <p:boldItalic r:id="rId59"/>
    </p:embeddedFont>
    <p:embeddedFont>
      <p:font typeface="Pacifico" panose="00000500000000000000" pitchFamily="2" charset="-94"/>
      <p:regular r:id="rId60"/>
    </p:embeddedFont>
    <p:embeddedFont>
      <p:font typeface="Poppins" panose="020B0502040204020203" pitchFamily="2" charset="-94"/>
      <p:regular r:id="rId61"/>
      <p:bold r:id="rId62"/>
      <p:italic r:id="rId63"/>
      <p:boldItalic r:id="rId64"/>
    </p:embeddedFont>
    <p:embeddedFont>
      <p:font typeface="Roboto" panose="02000000000000000000" pitchFamily="2" charset="0"/>
      <p:regular r:id="rId65"/>
      <p:bold r:id="rId66"/>
      <p:italic r:id="rId67"/>
      <p:bold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E02784-B2D1-40DE-98BC-1650179C8F5F}">
  <a:tblStyle styleId="{F5E02784-B2D1-40DE-98BC-1650179C8F5F}"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5.fntdata"/><Relationship Id="rId47" Type="http://schemas.openxmlformats.org/officeDocument/2006/relationships/font" Target="fonts/font10.fntdata"/><Relationship Id="rId63" Type="http://schemas.openxmlformats.org/officeDocument/2006/relationships/font" Target="fonts/font26.fntdata"/><Relationship Id="rId68" Type="http://schemas.openxmlformats.org/officeDocument/2006/relationships/font" Target="fonts/font31.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font" Target="fonts/font21.fntdata"/><Relationship Id="rId66" Type="http://schemas.openxmlformats.org/officeDocument/2006/relationships/font" Target="fonts/font29.fntdata"/><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2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64" Type="http://schemas.openxmlformats.org/officeDocument/2006/relationships/font" Target="fonts/font27.fntdata"/><Relationship Id="rId69" Type="http://schemas.openxmlformats.org/officeDocument/2006/relationships/font" Target="fonts/font32.fntdata"/><Relationship Id="rId8" Type="http://schemas.openxmlformats.org/officeDocument/2006/relationships/slide" Target="slides/slide7.xml"/><Relationship Id="rId51" Type="http://schemas.openxmlformats.org/officeDocument/2006/relationships/font" Target="fonts/font14.fntdata"/><Relationship Id="rId72" Type="http://schemas.openxmlformats.org/officeDocument/2006/relationships/font" Target="fonts/font3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font" Target="fonts/font22.fntdata"/><Relationship Id="rId67" Type="http://schemas.openxmlformats.org/officeDocument/2006/relationships/font" Target="fonts/font30.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62" Type="http://schemas.openxmlformats.org/officeDocument/2006/relationships/font" Target="fonts/font25.fntdata"/><Relationship Id="rId70" Type="http://schemas.openxmlformats.org/officeDocument/2006/relationships/font" Target="fonts/font33.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font" Target="fonts/font2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font" Target="fonts/font23.fntdata"/><Relationship Id="rId65" Type="http://schemas.openxmlformats.org/officeDocument/2006/relationships/font" Target="fonts/font28.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2.fntdata"/><Relationship Id="rId34" Type="http://schemas.openxmlformats.org/officeDocument/2006/relationships/slide" Target="slides/slide33.xml"/><Relationship Id="rId50" Type="http://schemas.openxmlformats.org/officeDocument/2006/relationships/font" Target="fonts/font13.fntdata"/><Relationship Id="rId55" Type="http://schemas.openxmlformats.org/officeDocument/2006/relationships/font" Target="fonts/font18.fntdata"/><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34.fntdata"/></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e1c90cc535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e1c90cc535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e1c90cc535_0_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e1c90cc535_0_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e2118cfd5e_0_1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e2118cfd5e_0_1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e1e868fb0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e1e868fb0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e1e868fb0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e1e868fb0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e1e868fb0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e1e868fb0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e1e868fb03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e1e868fb0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e1e868fb0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e1e868fb0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2e1c90cc535_4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2e1c90cc535_4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e1e868fb03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e1e868fb0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e1e868fb0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e1e868fb0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e2118cfd5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e2118cfd5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e21b4d7262_3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e21b4d7262_3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e21b4d7262_3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e21b4d7262_3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e21b4d7262_3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e21b4d7262_3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e292d44e81_4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e292d44e81_4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e1ef867ce8_5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2e1ef867ce8_5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e1d4c2a16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e1d4c2a16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0e0e7d9ef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0e0e7d9e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e1c90cc535_4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e1c90cc535_4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e28a81239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e28a81239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e292d44e81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e292d44e81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e2118cfd5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e2118cfd5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e21b4d7262_3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e21b4d7262_3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e1d4c2a166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e1d4c2a16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e28a81239f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e28a81239f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e1d4c2a16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e1d4c2a16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e292d44e81_7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e292d44e81_7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SLIDES_API460194287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SLIDES_API460194287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e292d44e81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e292d44e8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e2118cfd5e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e2118cfd5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e1c90cc535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2e1c90cc535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e1c90cc535_0_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e1c90cc535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e21b4d7262_3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e21b4d7262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e21b4d7262_3_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e21b4d7262_3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p:cSld name="TITLE_2">
    <p:spTree>
      <p:nvGrpSpPr>
        <p:cNvPr id="1" name="Shape 124"/>
        <p:cNvGrpSpPr/>
        <p:nvPr/>
      </p:nvGrpSpPr>
      <p:grpSpPr>
        <a:xfrm>
          <a:off x="0" y="0"/>
          <a:ext cx="0" cy="0"/>
          <a:chOff x="0" y="0"/>
          <a:chExt cx="0" cy="0"/>
        </a:xfrm>
      </p:grpSpPr>
      <p:sp>
        <p:nvSpPr>
          <p:cNvPr id="125" name="Google Shape;125;p13"/>
          <p:cNvSpPr txBox="1">
            <a:spLocks noGrp="1"/>
          </p:cNvSpPr>
          <p:nvPr>
            <p:ph type="title"/>
          </p:nvPr>
        </p:nvSpPr>
        <p:spPr>
          <a:xfrm>
            <a:off x="732150" y="1432763"/>
            <a:ext cx="7679700" cy="726900"/>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800"/>
              <a:buNone/>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126" name="Google Shape;12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
              <a:t>‹#›</a:t>
            </a:fld>
            <a:endParaRPr/>
          </a:p>
        </p:txBody>
      </p:sp>
      <p:sp>
        <p:nvSpPr>
          <p:cNvPr id="127" name="Google Shape;127;p13"/>
          <p:cNvSpPr txBox="1">
            <a:spLocks noGrp="1"/>
          </p:cNvSpPr>
          <p:nvPr>
            <p:ph type="body" idx="1"/>
          </p:nvPr>
        </p:nvSpPr>
        <p:spPr>
          <a:xfrm>
            <a:off x="732150" y="2229500"/>
            <a:ext cx="7679700" cy="19596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SzPts val="1300"/>
              <a:buChar char="●"/>
              <a:defRPr sz="1300"/>
            </a:lvl1pPr>
            <a:lvl2pPr marL="914400" lvl="1" indent="-304800" algn="ctr" rtl="0">
              <a:spcBef>
                <a:spcPts val="0"/>
              </a:spcBef>
              <a:spcAft>
                <a:spcPts val="0"/>
              </a:spcAft>
              <a:buSzPts val="1200"/>
              <a:buChar char="○"/>
              <a:defRPr sz="1200"/>
            </a:lvl2pPr>
            <a:lvl3pPr marL="1371600" lvl="2" indent="-304800" algn="ctr" rtl="0">
              <a:spcBef>
                <a:spcPts val="0"/>
              </a:spcBef>
              <a:spcAft>
                <a:spcPts val="0"/>
              </a:spcAft>
              <a:buSzPts val="1200"/>
              <a:buChar char="■"/>
              <a:defRPr sz="1200"/>
            </a:lvl3pPr>
            <a:lvl4pPr marL="1828800" lvl="3" indent="-304800" algn="ctr" rtl="0">
              <a:spcBef>
                <a:spcPts val="0"/>
              </a:spcBef>
              <a:spcAft>
                <a:spcPts val="0"/>
              </a:spcAft>
              <a:buSzPts val="1200"/>
              <a:buChar char="●"/>
              <a:defRPr sz="1200"/>
            </a:lvl4pPr>
            <a:lvl5pPr marL="2286000" lvl="4" indent="-304800" algn="ctr" rtl="0">
              <a:spcBef>
                <a:spcPts val="0"/>
              </a:spcBef>
              <a:spcAft>
                <a:spcPts val="0"/>
              </a:spcAft>
              <a:buSzPts val="1200"/>
              <a:buChar char="○"/>
              <a:defRPr sz="1200"/>
            </a:lvl5pPr>
            <a:lvl6pPr marL="2743200" lvl="5" indent="-304800" algn="ctr" rtl="0">
              <a:spcBef>
                <a:spcPts val="0"/>
              </a:spcBef>
              <a:spcAft>
                <a:spcPts val="0"/>
              </a:spcAft>
              <a:buSzPts val="1200"/>
              <a:buChar char="■"/>
              <a:defRPr sz="1200"/>
            </a:lvl6pPr>
            <a:lvl7pPr marL="3200400" lvl="6" indent="-304800" algn="ctr" rtl="0">
              <a:spcBef>
                <a:spcPts val="0"/>
              </a:spcBef>
              <a:spcAft>
                <a:spcPts val="0"/>
              </a:spcAft>
              <a:buSzPts val="1200"/>
              <a:buChar char="●"/>
              <a:defRPr sz="1200"/>
            </a:lvl7pPr>
            <a:lvl8pPr marL="3657600" lvl="7" indent="-304800" algn="ctr" rtl="0">
              <a:spcBef>
                <a:spcPts val="0"/>
              </a:spcBef>
              <a:spcAft>
                <a:spcPts val="0"/>
              </a:spcAft>
              <a:buSzPts val="1200"/>
              <a:buChar char="○"/>
              <a:defRPr sz="1200"/>
            </a:lvl8pPr>
            <a:lvl9pPr marL="4114800" lvl="8" indent="-304800" algn="ctr" rtl="0">
              <a:spcBef>
                <a:spcPts val="0"/>
              </a:spcBef>
              <a:spcAft>
                <a:spcPts val="0"/>
              </a:spcAft>
              <a:buSzPts val="1200"/>
              <a:buChar char="■"/>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2 1">
  <p:cSld name="TITLE_1_1_4">
    <p:spTree>
      <p:nvGrpSpPr>
        <p:cNvPr id="1" name="Shape 128"/>
        <p:cNvGrpSpPr/>
        <p:nvPr/>
      </p:nvGrpSpPr>
      <p:grpSpPr>
        <a:xfrm>
          <a:off x="0" y="0"/>
          <a:ext cx="0" cy="0"/>
          <a:chOff x="0" y="0"/>
          <a:chExt cx="0" cy="0"/>
        </a:xfrm>
      </p:grpSpPr>
      <p:sp>
        <p:nvSpPr>
          <p:cNvPr id="129" name="Google Shape;129;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
              <a:t>‹#›</a:t>
            </a:fld>
            <a:endParaRPr/>
          </a:p>
        </p:txBody>
      </p:sp>
      <p:sp>
        <p:nvSpPr>
          <p:cNvPr id="130" name="Google Shape;130;p14"/>
          <p:cNvSpPr>
            <a:spLocks noGrp="1"/>
          </p:cNvSpPr>
          <p:nvPr>
            <p:ph type="pic" idx="2"/>
          </p:nvPr>
        </p:nvSpPr>
        <p:spPr>
          <a:xfrm>
            <a:off x="0" y="100"/>
            <a:ext cx="3432300" cy="5143500"/>
          </a:xfrm>
          <a:prstGeom prst="roundRect">
            <a:avLst>
              <a:gd name="adj" fmla="val 0"/>
            </a:avLst>
          </a:prstGeom>
          <a:noFill/>
          <a:ln>
            <a:noFill/>
          </a:ln>
        </p:spPr>
      </p:sp>
      <p:sp>
        <p:nvSpPr>
          <p:cNvPr id="131" name="Google Shape;131;p14"/>
          <p:cNvSpPr txBox="1">
            <a:spLocks noGrp="1"/>
          </p:cNvSpPr>
          <p:nvPr>
            <p:ph type="subTitle" idx="1"/>
          </p:nvPr>
        </p:nvSpPr>
        <p:spPr>
          <a:xfrm>
            <a:off x="4135200" y="1595175"/>
            <a:ext cx="4176600" cy="19647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None/>
              <a:defRPr sz="13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32" name="Google Shape;132;p1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33"/>
        <p:cNvGrpSpPr/>
        <p:nvPr/>
      </p:nvGrpSpPr>
      <p:grpSpPr>
        <a:xfrm>
          <a:off x="0" y="0"/>
          <a:ext cx="0" cy="0"/>
          <a:chOff x="0" y="0"/>
          <a:chExt cx="0" cy="0"/>
        </a:xfrm>
      </p:grpSpPr>
      <p:sp>
        <p:nvSpPr>
          <p:cNvPr id="134" name="Google Shape;134;p15"/>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tr" sz="2000" b="1">
                <a:solidFill>
                  <a:schemeClr val="accent4"/>
                </a:solidFill>
                <a:latin typeface="Poppins"/>
                <a:ea typeface="Poppins"/>
                <a:cs typeface="Poppins"/>
                <a:sym typeface="Poppins"/>
              </a:rPr>
              <a:t>01</a:t>
            </a:r>
            <a:endParaRPr sz="2000">
              <a:solidFill>
                <a:schemeClr val="accent4"/>
              </a:solidFill>
            </a:endParaRPr>
          </a:p>
        </p:txBody>
      </p:sp>
      <p:sp>
        <p:nvSpPr>
          <p:cNvPr id="135" name="Google Shape;135;p1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
        <p:nvSpPr>
          <p:cNvPr id="136" name="Google Shape;136;p15"/>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
        <p:nvSpPr>
          <p:cNvPr id="137" name="Google Shape;137;p15"/>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tr" sz="2000" b="1">
                <a:solidFill>
                  <a:schemeClr val="accent4"/>
                </a:solidFill>
                <a:latin typeface="Poppins"/>
                <a:ea typeface="Poppins"/>
                <a:cs typeface="Poppins"/>
                <a:sym typeface="Poppins"/>
              </a:rPr>
              <a:t>02</a:t>
            </a:r>
            <a:endParaRPr sz="2000">
              <a:solidFill>
                <a:schemeClr val="accent4"/>
              </a:solidFill>
            </a:endParaRPr>
          </a:p>
        </p:txBody>
      </p:sp>
      <p:sp>
        <p:nvSpPr>
          <p:cNvPr id="138" name="Google Shape;138;p15"/>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
        <p:nvSpPr>
          <p:cNvPr id="139" name="Google Shape;139;p15"/>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tr" sz="2000" b="1">
                <a:solidFill>
                  <a:schemeClr val="accent4"/>
                </a:solidFill>
                <a:latin typeface="Poppins"/>
                <a:ea typeface="Poppins"/>
                <a:cs typeface="Poppins"/>
                <a:sym typeface="Poppins"/>
              </a:rPr>
              <a:t>03</a:t>
            </a:r>
            <a:endParaRPr sz="2000">
              <a:solidFill>
                <a:schemeClr val="accent4"/>
              </a:solidFill>
            </a:endParaRPr>
          </a:p>
        </p:txBody>
      </p:sp>
      <p:sp>
        <p:nvSpPr>
          <p:cNvPr id="140" name="Google Shape;140;p15"/>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
        <p:nvSpPr>
          <p:cNvPr id="141" name="Google Shape;141;p15"/>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tr" sz="2000" b="1">
                <a:solidFill>
                  <a:schemeClr val="accent4"/>
                </a:solidFill>
                <a:latin typeface="Poppins"/>
                <a:ea typeface="Poppins"/>
                <a:cs typeface="Poppins"/>
                <a:sym typeface="Poppins"/>
              </a:rPr>
              <a:t>04</a:t>
            </a:r>
            <a:endParaRPr sz="2000">
              <a:solidFill>
                <a:schemeClr val="accent4"/>
              </a:solidFill>
            </a:endParaRPr>
          </a:p>
        </p:txBody>
      </p:sp>
      <p:sp>
        <p:nvSpPr>
          <p:cNvPr id="142" name="Google Shape;142;p15"/>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43"/>
        <p:cNvGrpSpPr/>
        <p:nvPr/>
      </p:nvGrpSpPr>
      <p:grpSpPr>
        <a:xfrm>
          <a:off x="0" y="0"/>
          <a:ext cx="0" cy="0"/>
          <a:chOff x="0" y="0"/>
          <a:chExt cx="0" cy="0"/>
        </a:xfrm>
      </p:grpSpPr>
      <p:sp>
        <p:nvSpPr>
          <p:cNvPr id="144" name="Google Shape;14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
              <a:t>‹#›</a:t>
            </a:fld>
            <a:endParaRPr/>
          </a:p>
        </p:txBody>
      </p:sp>
      <p:sp>
        <p:nvSpPr>
          <p:cNvPr id="145" name="Google Shape;145;p16"/>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800"/>
              <a:buNone/>
              <a:defRPr/>
            </a:lvl1pPr>
            <a:lvl2pPr lvl="1" algn="ctr" rtl="0">
              <a:spcBef>
                <a:spcPts val="0"/>
              </a:spcBef>
              <a:spcAft>
                <a:spcPts val="0"/>
              </a:spcAft>
              <a:buSzPts val="2800"/>
              <a:buNone/>
              <a:defRPr>
                <a:latin typeface="Poppins"/>
                <a:ea typeface="Poppins"/>
                <a:cs typeface="Poppins"/>
                <a:sym typeface="Poppins"/>
              </a:defRPr>
            </a:lvl2pPr>
            <a:lvl3pPr lvl="2" algn="ctr" rtl="0">
              <a:spcBef>
                <a:spcPts val="0"/>
              </a:spcBef>
              <a:spcAft>
                <a:spcPts val="0"/>
              </a:spcAft>
              <a:buSzPts val="2800"/>
              <a:buNone/>
              <a:defRPr>
                <a:latin typeface="Poppins"/>
                <a:ea typeface="Poppins"/>
                <a:cs typeface="Poppins"/>
                <a:sym typeface="Poppins"/>
              </a:defRPr>
            </a:lvl3pPr>
            <a:lvl4pPr lvl="3" algn="ctr" rtl="0">
              <a:spcBef>
                <a:spcPts val="0"/>
              </a:spcBef>
              <a:spcAft>
                <a:spcPts val="0"/>
              </a:spcAft>
              <a:buSzPts val="2800"/>
              <a:buNone/>
              <a:defRPr>
                <a:latin typeface="Poppins"/>
                <a:ea typeface="Poppins"/>
                <a:cs typeface="Poppins"/>
                <a:sym typeface="Poppins"/>
              </a:defRPr>
            </a:lvl4pPr>
            <a:lvl5pPr lvl="4" algn="ctr" rtl="0">
              <a:spcBef>
                <a:spcPts val="0"/>
              </a:spcBef>
              <a:spcAft>
                <a:spcPts val="0"/>
              </a:spcAft>
              <a:buSzPts val="2800"/>
              <a:buNone/>
              <a:defRPr>
                <a:latin typeface="Poppins"/>
                <a:ea typeface="Poppins"/>
                <a:cs typeface="Poppins"/>
                <a:sym typeface="Poppins"/>
              </a:defRPr>
            </a:lvl5pPr>
            <a:lvl6pPr lvl="5" algn="ctr" rtl="0">
              <a:spcBef>
                <a:spcPts val="0"/>
              </a:spcBef>
              <a:spcAft>
                <a:spcPts val="0"/>
              </a:spcAft>
              <a:buSzPts val="2800"/>
              <a:buNone/>
              <a:defRPr>
                <a:latin typeface="Poppins"/>
                <a:ea typeface="Poppins"/>
                <a:cs typeface="Poppins"/>
                <a:sym typeface="Poppins"/>
              </a:defRPr>
            </a:lvl6pPr>
            <a:lvl7pPr lvl="6" algn="ctr" rtl="0">
              <a:spcBef>
                <a:spcPts val="0"/>
              </a:spcBef>
              <a:spcAft>
                <a:spcPts val="0"/>
              </a:spcAft>
              <a:buSzPts val="2800"/>
              <a:buNone/>
              <a:defRPr>
                <a:latin typeface="Poppins"/>
                <a:ea typeface="Poppins"/>
                <a:cs typeface="Poppins"/>
                <a:sym typeface="Poppins"/>
              </a:defRPr>
            </a:lvl7pPr>
            <a:lvl8pPr lvl="7" algn="ctr" rtl="0">
              <a:spcBef>
                <a:spcPts val="0"/>
              </a:spcBef>
              <a:spcAft>
                <a:spcPts val="0"/>
              </a:spcAft>
              <a:buSzPts val="2800"/>
              <a:buNone/>
              <a:defRPr>
                <a:latin typeface="Poppins"/>
                <a:ea typeface="Poppins"/>
                <a:cs typeface="Poppins"/>
                <a:sym typeface="Poppins"/>
              </a:defRPr>
            </a:lvl8pPr>
            <a:lvl9pPr lvl="8" algn="ctr" rtl="0">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46"/>
        <p:cNvGrpSpPr/>
        <p:nvPr/>
      </p:nvGrpSpPr>
      <p:grpSpPr>
        <a:xfrm>
          <a:off x="0" y="0"/>
          <a:ext cx="0" cy="0"/>
          <a:chOff x="0" y="0"/>
          <a:chExt cx="0" cy="0"/>
        </a:xfrm>
      </p:grpSpPr>
      <p:sp>
        <p:nvSpPr>
          <p:cNvPr id="147" name="Google Shape;147;p17"/>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48" name="Google Shape;148;p17"/>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49" name="Google Shape;149;p17"/>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
        <p:nvSpPr>
          <p:cNvPr id="150" name="Google Shape;150;p17"/>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rtl="0">
              <a:spcBef>
                <a:spcPts val="0"/>
              </a:spcBef>
              <a:spcAft>
                <a:spcPts val="0"/>
              </a:spcAft>
              <a:buSzPts val="1100"/>
              <a:buNone/>
              <a:defRPr sz="1100"/>
            </a:lvl2pPr>
            <a:lvl3pPr lvl="2" algn="r" rtl="0">
              <a:spcBef>
                <a:spcPts val="0"/>
              </a:spcBef>
              <a:spcAft>
                <a:spcPts val="0"/>
              </a:spcAft>
              <a:buSzPts val="1100"/>
              <a:buNone/>
              <a:defRPr sz="1100"/>
            </a:lvl3pPr>
            <a:lvl4pPr lvl="3" algn="r" rtl="0">
              <a:spcBef>
                <a:spcPts val="0"/>
              </a:spcBef>
              <a:spcAft>
                <a:spcPts val="0"/>
              </a:spcAft>
              <a:buSzPts val="1100"/>
              <a:buNone/>
              <a:defRPr sz="1100"/>
            </a:lvl4pPr>
            <a:lvl5pPr lvl="4" algn="r" rtl="0">
              <a:spcBef>
                <a:spcPts val="0"/>
              </a:spcBef>
              <a:spcAft>
                <a:spcPts val="0"/>
              </a:spcAft>
              <a:buSzPts val="1100"/>
              <a:buNone/>
              <a:defRPr sz="1100"/>
            </a:lvl5pPr>
            <a:lvl6pPr lvl="5" algn="r" rtl="0">
              <a:spcBef>
                <a:spcPts val="0"/>
              </a:spcBef>
              <a:spcAft>
                <a:spcPts val="0"/>
              </a:spcAft>
              <a:buSzPts val="1100"/>
              <a:buNone/>
              <a:defRPr sz="1100"/>
            </a:lvl6pPr>
            <a:lvl7pPr lvl="6" algn="r" rtl="0">
              <a:spcBef>
                <a:spcPts val="0"/>
              </a:spcBef>
              <a:spcAft>
                <a:spcPts val="0"/>
              </a:spcAft>
              <a:buSzPts val="1100"/>
              <a:buNone/>
              <a:defRPr sz="1100"/>
            </a:lvl7pPr>
            <a:lvl8pPr lvl="7" algn="r" rtl="0">
              <a:spcBef>
                <a:spcPts val="0"/>
              </a:spcBef>
              <a:spcAft>
                <a:spcPts val="0"/>
              </a:spcAft>
              <a:buSzPts val="1100"/>
              <a:buNone/>
              <a:defRPr sz="1100"/>
            </a:lvl8pPr>
            <a:lvl9pPr lvl="8" algn="r" rtl="0">
              <a:spcBef>
                <a:spcPts val="0"/>
              </a:spcBef>
              <a:spcAft>
                <a:spcPts val="0"/>
              </a:spcAft>
              <a:buSzPts val="1100"/>
              <a:buNone/>
              <a:defRPr sz="1100"/>
            </a:lvl9pPr>
          </a:lstStyle>
          <a:p>
            <a:endParaRPr/>
          </a:p>
        </p:txBody>
      </p:sp>
      <p:sp>
        <p:nvSpPr>
          <p:cNvPr id="151" name="Google Shape;151;p1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grpSp>
        <p:nvGrpSpPr>
          <p:cNvPr id="152" name="Google Shape;152;p17"/>
          <p:cNvGrpSpPr/>
          <p:nvPr/>
        </p:nvGrpSpPr>
        <p:grpSpPr>
          <a:xfrm>
            <a:off x="3095387" y="1241947"/>
            <a:ext cx="2953226" cy="2951755"/>
            <a:chOff x="3102287" y="1429998"/>
            <a:chExt cx="2953226" cy="2951755"/>
          </a:xfrm>
        </p:grpSpPr>
        <p:sp>
          <p:nvSpPr>
            <p:cNvPr id="153" name="Google Shape;153;p17"/>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54" name="Google Shape;154;p17"/>
            <p:cNvSpPr/>
            <p:nvPr/>
          </p:nvSpPr>
          <p:spPr>
            <a:xfrm>
              <a:off x="3102287"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55" name="Google Shape;155;p17"/>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56" name="Google Shape;156;p17"/>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57" name="Google Shape;157;p17"/>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58" name="Google Shape;158;p17"/>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600" b="1">
                  <a:solidFill>
                    <a:schemeClr val="lt1"/>
                  </a:solidFill>
                  <a:latin typeface="Poppins"/>
                  <a:ea typeface="Poppins"/>
                  <a:cs typeface="Poppins"/>
                  <a:sym typeface="Poppins"/>
                </a:rPr>
                <a:t>01</a:t>
              </a:r>
              <a:endParaRPr sz="1600"/>
            </a:p>
          </p:txBody>
        </p:sp>
        <p:sp>
          <p:nvSpPr>
            <p:cNvPr id="159" name="Google Shape;159;p17"/>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600" b="1">
                  <a:solidFill>
                    <a:schemeClr val="lt1"/>
                  </a:solidFill>
                  <a:latin typeface="Poppins"/>
                  <a:ea typeface="Poppins"/>
                  <a:cs typeface="Poppins"/>
                  <a:sym typeface="Poppins"/>
                </a:rPr>
                <a:t>02</a:t>
              </a:r>
              <a:endParaRPr sz="1600"/>
            </a:p>
          </p:txBody>
        </p:sp>
        <p:sp>
          <p:nvSpPr>
            <p:cNvPr id="160" name="Google Shape;160;p17"/>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600" b="1">
                  <a:solidFill>
                    <a:schemeClr val="lt1"/>
                  </a:solidFill>
                  <a:latin typeface="Poppins"/>
                  <a:ea typeface="Poppins"/>
                  <a:cs typeface="Poppins"/>
                  <a:sym typeface="Poppins"/>
                </a:rPr>
                <a:t>03</a:t>
              </a:r>
              <a:endParaRPr sz="1600"/>
            </a:p>
          </p:txBody>
        </p:sp>
        <p:sp>
          <p:nvSpPr>
            <p:cNvPr id="161" name="Google Shape;161;p17"/>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600" b="1">
                  <a:solidFill>
                    <a:schemeClr val="lt1"/>
                  </a:solidFill>
                  <a:latin typeface="Poppins"/>
                  <a:ea typeface="Poppins"/>
                  <a:cs typeface="Poppins"/>
                  <a:sym typeface="Poppins"/>
                </a:rPr>
                <a:t>04</a:t>
              </a:r>
              <a:endParaRPr sz="1600"/>
            </a:p>
          </p:txBody>
        </p:sp>
        <p:sp>
          <p:nvSpPr>
            <p:cNvPr id="162" name="Google Shape;162;p17"/>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600" b="1">
                  <a:solidFill>
                    <a:schemeClr val="lt1"/>
                  </a:solidFill>
                  <a:latin typeface="Poppins"/>
                  <a:ea typeface="Poppins"/>
                  <a:cs typeface="Poppins"/>
                  <a:sym typeface="Poppins"/>
                </a:rPr>
                <a:t>05</a:t>
              </a:r>
              <a:endParaRPr sz="1600"/>
            </a:p>
          </p:txBody>
        </p:sp>
      </p:grpSp>
      <p:sp>
        <p:nvSpPr>
          <p:cNvPr id="163" name="Google Shape;163;p17"/>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64"/>
        <p:cNvGrpSpPr/>
        <p:nvPr/>
      </p:nvGrpSpPr>
      <p:grpSpPr>
        <a:xfrm>
          <a:off x="0" y="0"/>
          <a:ext cx="0" cy="0"/>
          <a:chOff x="0" y="0"/>
          <a:chExt cx="0" cy="0"/>
        </a:xfrm>
      </p:grpSpPr>
      <p:sp>
        <p:nvSpPr>
          <p:cNvPr id="165" name="Google Shape;165;p18"/>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6" name="Google Shape;166;p18"/>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
        <p:nvSpPr>
          <p:cNvPr id="167" name="Google Shape;167;p18"/>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8" name="Google Shape;168;p18"/>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9" name="Google Shape;169;p18"/>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70" name="Google Shape;170;p18"/>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71" name="Google Shape;171;p18"/>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72" name="Google Shape;172;p18"/>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01</a:t>
            </a:r>
            <a:endParaRPr sz="500" b="1">
              <a:latin typeface="Montserrat"/>
              <a:ea typeface="Montserrat"/>
              <a:cs typeface="Montserrat"/>
              <a:sym typeface="Montserrat"/>
            </a:endParaRPr>
          </a:p>
        </p:txBody>
      </p:sp>
      <p:sp>
        <p:nvSpPr>
          <p:cNvPr id="173" name="Google Shape;173;p18"/>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02</a:t>
            </a:r>
            <a:endParaRPr sz="500" b="1">
              <a:latin typeface="Montserrat"/>
              <a:ea typeface="Montserrat"/>
              <a:cs typeface="Montserrat"/>
              <a:sym typeface="Montserrat"/>
            </a:endParaRPr>
          </a:p>
        </p:txBody>
      </p:sp>
      <p:sp>
        <p:nvSpPr>
          <p:cNvPr id="174" name="Google Shape;174;p18"/>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03</a:t>
            </a:r>
            <a:endParaRPr sz="500" b="1">
              <a:latin typeface="Montserrat"/>
              <a:ea typeface="Montserrat"/>
              <a:cs typeface="Montserrat"/>
              <a:sym typeface="Montserra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A_Title_Body_2">
  <p:cSld name="TITLE_1_1_3">
    <p:spTree>
      <p:nvGrpSpPr>
        <p:cNvPr id="1" name="Shape 175"/>
        <p:cNvGrpSpPr/>
        <p:nvPr/>
      </p:nvGrpSpPr>
      <p:grpSpPr>
        <a:xfrm>
          <a:off x="0" y="0"/>
          <a:ext cx="0" cy="0"/>
          <a:chOff x="0" y="0"/>
          <a:chExt cx="0" cy="0"/>
        </a:xfrm>
      </p:grpSpPr>
      <p:sp>
        <p:nvSpPr>
          <p:cNvPr id="176" name="Google Shape;1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tr"/>
              <a:t>‹#›</a:t>
            </a:fld>
            <a:endParaRPr/>
          </a:p>
        </p:txBody>
      </p:sp>
      <p:sp>
        <p:nvSpPr>
          <p:cNvPr id="177" name="Google Shape;177;p19"/>
          <p:cNvSpPr>
            <a:spLocks noGrp="1"/>
          </p:cNvSpPr>
          <p:nvPr>
            <p:ph type="pic" idx="2"/>
          </p:nvPr>
        </p:nvSpPr>
        <p:spPr>
          <a:xfrm>
            <a:off x="0" y="100"/>
            <a:ext cx="3432300" cy="5143500"/>
          </a:xfrm>
          <a:prstGeom prst="roundRect">
            <a:avLst>
              <a:gd name="adj" fmla="val 0"/>
            </a:avLst>
          </a:prstGeom>
          <a:noFill/>
          <a:ln>
            <a:noFill/>
          </a:ln>
        </p:spPr>
      </p:sp>
      <p:sp>
        <p:nvSpPr>
          <p:cNvPr id="178" name="Google Shape;178;p19"/>
          <p:cNvSpPr txBox="1">
            <a:spLocks noGrp="1"/>
          </p:cNvSpPr>
          <p:nvPr>
            <p:ph type="subTitle" idx="1"/>
          </p:nvPr>
        </p:nvSpPr>
        <p:spPr>
          <a:xfrm>
            <a:off x="4135200" y="1595175"/>
            <a:ext cx="4176600" cy="19647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None/>
              <a:defRPr sz="13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79" name="Google Shape;179;p19"/>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80"/>
        <p:cNvGrpSpPr/>
        <p:nvPr/>
      </p:nvGrpSpPr>
      <p:grpSpPr>
        <a:xfrm>
          <a:off x="0" y="0"/>
          <a:ext cx="0" cy="0"/>
          <a:chOff x="0" y="0"/>
          <a:chExt cx="0" cy="0"/>
        </a:xfrm>
      </p:grpSpPr>
      <p:sp>
        <p:nvSpPr>
          <p:cNvPr id="181" name="Google Shape;181;p20"/>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82" name="Google Shape;182;p20"/>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83" name="Google Shape;183;p20"/>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84" name="Google Shape;184;p20"/>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85" name="Google Shape;185;p20"/>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86" name="Google Shape;186;p20"/>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01</a:t>
            </a:r>
            <a:endParaRPr sz="500" b="1">
              <a:latin typeface="Montserrat"/>
              <a:ea typeface="Montserrat"/>
              <a:cs typeface="Montserrat"/>
              <a:sym typeface="Montserrat"/>
            </a:endParaRPr>
          </a:p>
        </p:txBody>
      </p:sp>
      <p:sp>
        <p:nvSpPr>
          <p:cNvPr id="187" name="Google Shape;187;p20"/>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02</a:t>
            </a:r>
            <a:endParaRPr sz="500" b="1">
              <a:latin typeface="Montserrat"/>
              <a:ea typeface="Montserrat"/>
              <a:cs typeface="Montserrat"/>
              <a:sym typeface="Montserrat"/>
            </a:endParaRPr>
          </a:p>
        </p:txBody>
      </p:sp>
      <p:sp>
        <p:nvSpPr>
          <p:cNvPr id="188" name="Google Shape;188;p20"/>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03</a:t>
            </a:r>
            <a:endParaRPr sz="500" b="1">
              <a:latin typeface="Montserrat"/>
              <a:ea typeface="Montserrat"/>
              <a:cs typeface="Montserrat"/>
              <a:sym typeface="Montserrat"/>
            </a:endParaRPr>
          </a:p>
        </p:txBody>
      </p:sp>
      <p:sp>
        <p:nvSpPr>
          <p:cNvPr id="189" name="Google Shape;189;p20"/>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2300" b="1">
                <a:solidFill>
                  <a:schemeClr val="lt1"/>
                </a:solidFill>
                <a:latin typeface="Montserrat"/>
                <a:ea typeface="Montserrat"/>
                <a:cs typeface="Montserrat"/>
                <a:sym typeface="Montserrat"/>
              </a:rPr>
              <a:t>04</a:t>
            </a:r>
            <a:endParaRPr sz="500" b="1">
              <a:latin typeface="Montserrat"/>
              <a:ea typeface="Montserrat"/>
              <a:cs typeface="Montserrat"/>
              <a:sym typeface="Montserrat"/>
            </a:endParaRPr>
          </a:p>
        </p:txBody>
      </p:sp>
      <p:sp>
        <p:nvSpPr>
          <p:cNvPr id="190" name="Google Shape;190;p20"/>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1" name="Google Shape;191;p20"/>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2" name="Google Shape;192;p20"/>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3" name="Google Shape;193;p20"/>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oints 4_2">
  <p:cSld name="CUSTOM_2_2">
    <p:spTree>
      <p:nvGrpSpPr>
        <p:cNvPr id="1" name="Shape 194"/>
        <p:cNvGrpSpPr/>
        <p:nvPr/>
      </p:nvGrpSpPr>
      <p:grpSpPr>
        <a:xfrm>
          <a:off x="0" y="0"/>
          <a:ext cx="0" cy="0"/>
          <a:chOff x="0" y="0"/>
          <a:chExt cx="0" cy="0"/>
        </a:xfrm>
      </p:grpSpPr>
      <p:sp>
        <p:nvSpPr>
          <p:cNvPr id="195" name="Google Shape;195;p21"/>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96" name="Google Shape;196;p21"/>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7" name="Google Shape;197;p21"/>
          <p:cNvSpPr/>
          <p:nvPr/>
        </p:nvSpPr>
        <p:spPr>
          <a:xfrm>
            <a:off x="2902137" y="2119803"/>
            <a:ext cx="1623326"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98" name="Google Shape;198;p21"/>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99" name="Google Shape;199;p21"/>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200" name="Google Shape;200;p21"/>
          <p:cNvSpPr/>
          <p:nvPr/>
        </p:nvSpPr>
        <p:spPr>
          <a:xfrm>
            <a:off x="3736306" y="1917865"/>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201" name="Google Shape;201;p21"/>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202" name="Google Shape;202;p21"/>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203" name="Google Shape;203;p21"/>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204" name="Google Shape;204;p21"/>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500" b="1">
                <a:solidFill>
                  <a:schemeClr val="dk2"/>
                </a:solidFill>
                <a:latin typeface="Montserrat"/>
                <a:ea typeface="Montserrat"/>
                <a:cs typeface="Montserrat"/>
                <a:sym typeface="Montserrat"/>
              </a:rPr>
              <a:t>01</a:t>
            </a:r>
            <a:endParaRPr sz="1500" b="1">
              <a:solidFill>
                <a:schemeClr val="dk2"/>
              </a:solidFill>
              <a:latin typeface="Montserrat"/>
              <a:ea typeface="Montserrat"/>
              <a:cs typeface="Montserrat"/>
              <a:sym typeface="Montserrat"/>
            </a:endParaRPr>
          </a:p>
        </p:txBody>
      </p:sp>
      <p:sp>
        <p:nvSpPr>
          <p:cNvPr id="205" name="Google Shape;205;p21"/>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500" b="1">
                <a:solidFill>
                  <a:schemeClr val="dk2"/>
                </a:solidFill>
                <a:latin typeface="Montserrat"/>
                <a:ea typeface="Montserrat"/>
                <a:cs typeface="Montserrat"/>
                <a:sym typeface="Montserrat"/>
              </a:rPr>
              <a:t>03</a:t>
            </a:r>
            <a:endParaRPr sz="1500" b="1">
              <a:solidFill>
                <a:schemeClr val="dk2"/>
              </a:solidFill>
              <a:latin typeface="Montserrat"/>
              <a:ea typeface="Montserrat"/>
              <a:cs typeface="Montserrat"/>
              <a:sym typeface="Montserrat"/>
            </a:endParaRPr>
          </a:p>
        </p:txBody>
      </p:sp>
      <p:sp>
        <p:nvSpPr>
          <p:cNvPr id="206" name="Google Shape;206;p21"/>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500" b="1">
                <a:solidFill>
                  <a:schemeClr val="dk2"/>
                </a:solidFill>
                <a:latin typeface="Montserrat"/>
                <a:ea typeface="Montserrat"/>
                <a:cs typeface="Montserrat"/>
                <a:sym typeface="Montserrat"/>
              </a:rPr>
              <a:t>02</a:t>
            </a:r>
            <a:endParaRPr sz="1500" b="1">
              <a:solidFill>
                <a:schemeClr val="dk2"/>
              </a:solidFill>
              <a:latin typeface="Montserrat"/>
              <a:ea typeface="Montserrat"/>
              <a:cs typeface="Montserrat"/>
              <a:sym typeface="Montserrat"/>
            </a:endParaRPr>
          </a:p>
        </p:txBody>
      </p:sp>
      <p:sp>
        <p:nvSpPr>
          <p:cNvPr id="207" name="Google Shape;207;p21"/>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tr" sz="1500" b="1">
                <a:solidFill>
                  <a:schemeClr val="dk2"/>
                </a:solidFill>
                <a:latin typeface="Montserrat"/>
                <a:ea typeface="Montserrat"/>
                <a:cs typeface="Montserrat"/>
                <a:sym typeface="Montserrat"/>
              </a:rPr>
              <a:t>04</a:t>
            </a:r>
            <a:endParaRPr sz="1500" b="1">
              <a:solidFill>
                <a:schemeClr val="dk2"/>
              </a:solidFill>
              <a:latin typeface="Montserrat"/>
              <a:ea typeface="Montserrat"/>
              <a:cs typeface="Montserrat"/>
              <a:sym typeface="Montserrat"/>
            </a:endParaRPr>
          </a:p>
        </p:txBody>
      </p:sp>
      <p:sp>
        <p:nvSpPr>
          <p:cNvPr id="208" name="Google Shape;208;p21"/>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09" name="Google Shape;209;p21"/>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rtl="0">
              <a:spcBef>
                <a:spcPts val="0"/>
              </a:spcBef>
              <a:spcAft>
                <a:spcPts val="0"/>
              </a:spcAft>
              <a:buSzPts val="1100"/>
              <a:buNone/>
              <a:defRPr/>
            </a:lvl2pPr>
            <a:lvl3pPr lvl="2" algn="r" rtl="0">
              <a:spcBef>
                <a:spcPts val="0"/>
              </a:spcBef>
              <a:spcAft>
                <a:spcPts val="0"/>
              </a:spcAft>
              <a:buSzPts val="1100"/>
              <a:buNone/>
              <a:defRPr/>
            </a:lvl3pPr>
            <a:lvl4pPr lvl="3" algn="r" rtl="0">
              <a:spcBef>
                <a:spcPts val="0"/>
              </a:spcBef>
              <a:spcAft>
                <a:spcPts val="0"/>
              </a:spcAft>
              <a:buSzPts val="1100"/>
              <a:buNone/>
              <a:defRPr/>
            </a:lvl4pPr>
            <a:lvl5pPr lvl="4" algn="r" rtl="0">
              <a:spcBef>
                <a:spcPts val="0"/>
              </a:spcBef>
              <a:spcAft>
                <a:spcPts val="0"/>
              </a:spcAft>
              <a:buSzPts val="1100"/>
              <a:buNone/>
              <a:defRPr/>
            </a:lvl5pPr>
            <a:lvl6pPr lvl="5" algn="r" rtl="0">
              <a:spcBef>
                <a:spcPts val="0"/>
              </a:spcBef>
              <a:spcAft>
                <a:spcPts val="0"/>
              </a:spcAft>
              <a:buSzPts val="1100"/>
              <a:buNone/>
              <a:defRPr/>
            </a:lvl6pPr>
            <a:lvl7pPr lvl="6" algn="r" rtl="0">
              <a:spcBef>
                <a:spcPts val="0"/>
              </a:spcBef>
              <a:spcAft>
                <a:spcPts val="0"/>
              </a:spcAft>
              <a:buSzPts val="1100"/>
              <a:buNone/>
              <a:defRPr/>
            </a:lvl7pPr>
            <a:lvl8pPr lvl="7" algn="r" rtl="0">
              <a:spcBef>
                <a:spcPts val="0"/>
              </a:spcBef>
              <a:spcAft>
                <a:spcPts val="0"/>
              </a:spcAft>
              <a:buSzPts val="1100"/>
              <a:buNone/>
              <a:defRPr/>
            </a:lvl8pPr>
            <a:lvl9pPr lvl="8" algn="r" rtl="0">
              <a:spcBef>
                <a:spcPts val="0"/>
              </a:spcBef>
              <a:spcAft>
                <a:spcPts val="0"/>
              </a:spcAft>
              <a:buSzPts val="1100"/>
              <a:buNone/>
              <a:defRPr/>
            </a:lvl9pPr>
          </a:lstStyle>
          <a:p>
            <a:endParaRPr/>
          </a:p>
        </p:txBody>
      </p:sp>
      <p:sp>
        <p:nvSpPr>
          <p:cNvPr id="210" name="Google Shape;210;p21"/>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rtl="0">
              <a:spcBef>
                <a:spcPts val="0"/>
              </a:spcBef>
              <a:spcAft>
                <a:spcPts val="0"/>
              </a:spcAft>
              <a:buSzPts val="1100"/>
              <a:buNone/>
              <a:defRPr/>
            </a:lvl2pPr>
            <a:lvl3pPr lvl="2" algn="r" rtl="0">
              <a:spcBef>
                <a:spcPts val="0"/>
              </a:spcBef>
              <a:spcAft>
                <a:spcPts val="0"/>
              </a:spcAft>
              <a:buSzPts val="1100"/>
              <a:buNone/>
              <a:defRPr/>
            </a:lvl3pPr>
            <a:lvl4pPr lvl="3" algn="r" rtl="0">
              <a:spcBef>
                <a:spcPts val="0"/>
              </a:spcBef>
              <a:spcAft>
                <a:spcPts val="0"/>
              </a:spcAft>
              <a:buSzPts val="1100"/>
              <a:buNone/>
              <a:defRPr/>
            </a:lvl4pPr>
            <a:lvl5pPr lvl="4" algn="r" rtl="0">
              <a:spcBef>
                <a:spcPts val="0"/>
              </a:spcBef>
              <a:spcAft>
                <a:spcPts val="0"/>
              </a:spcAft>
              <a:buSzPts val="1100"/>
              <a:buNone/>
              <a:defRPr/>
            </a:lvl5pPr>
            <a:lvl6pPr lvl="5" algn="r" rtl="0">
              <a:spcBef>
                <a:spcPts val="0"/>
              </a:spcBef>
              <a:spcAft>
                <a:spcPts val="0"/>
              </a:spcAft>
              <a:buSzPts val="1100"/>
              <a:buNone/>
              <a:defRPr/>
            </a:lvl6pPr>
            <a:lvl7pPr lvl="6" algn="r" rtl="0">
              <a:spcBef>
                <a:spcPts val="0"/>
              </a:spcBef>
              <a:spcAft>
                <a:spcPts val="0"/>
              </a:spcAft>
              <a:buSzPts val="1100"/>
              <a:buNone/>
              <a:defRPr/>
            </a:lvl7pPr>
            <a:lvl8pPr lvl="7" algn="r" rtl="0">
              <a:spcBef>
                <a:spcPts val="0"/>
              </a:spcBef>
              <a:spcAft>
                <a:spcPts val="0"/>
              </a:spcAft>
              <a:buSzPts val="1100"/>
              <a:buNone/>
              <a:defRPr/>
            </a:lvl8pPr>
            <a:lvl9pPr lvl="8" algn="r" rtl="0">
              <a:spcBef>
                <a:spcPts val="0"/>
              </a:spcBef>
              <a:spcAft>
                <a:spcPts val="0"/>
              </a:spcAft>
              <a:buSzPts val="1100"/>
              <a:buNone/>
              <a:defRPr/>
            </a:lvl9pPr>
          </a:lstStyle>
          <a:p>
            <a:endParaRPr/>
          </a:p>
        </p:txBody>
      </p:sp>
      <p:sp>
        <p:nvSpPr>
          <p:cNvPr id="211" name="Google Shape;211;p21"/>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t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jpg"/><Relationship Id="rId7"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2"/>
          <p:cNvSpPr txBox="1">
            <a:spLocks noGrp="1"/>
          </p:cNvSpPr>
          <p:nvPr>
            <p:ph type="ctrTitle"/>
          </p:nvPr>
        </p:nvSpPr>
        <p:spPr>
          <a:xfrm>
            <a:off x="1668450" y="1635300"/>
            <a:ext cx="5807100" cy="18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Amazon Product Reviews Sentiment Analysis with NLP</a:t>
            </a:r>
            <a:endParaRPr>
              <a:solidFill>
                <a:srgbClr val="08170F"/>
              </a:solidFill>
              <a:latin typeface="Krona One"/>
              <a:ea typeface="Krona One"/>
              <a:cs typeface="Krona One"/>
              <a:sym typeface="Krona One"/>
            </a:endParaRPr>
          </a:p>
        </p:txBody>
      </p:sp>
      <p:pic>
        <p:nvPicPr>
          <p:cNvPr id="217" name="Google Shape;217;p22"/>
          <p:cNvPicPr preferRelativeResize="0"/>
          <p:nvPr/>
        </p:nvPicPr>
        <p:blipFill>
          <a:blip r:embed="rId3">
            <a:alphaModFix/>
          </a:blip>
          <a:stretch>
            <a:fillRect/>
          </a:stretch>
        </p:blipFill>
        <p:spPr>
          <a:xfrm>
            <a:off x="871133" y="216195"/>
            <a:ext cx="1841900" cy="1031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1"/>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Data Preprocessing</a:t>
            </a:r>
            <a:endParaRPr sz="4000">
              <a:solidFill>
                <a:srgbClr val="08170F"/>
              </a:solidFill>
              <a:latin typeface="Krona One"/>
              <a:ea typeface="Krona One"/>
              <a:cs typeface="Krona One"/>
              <a:sym typeface="Krona On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32"/>
          <p:cNvPicPr preferRelativeResize="0"/>
          <p:nvPr/>
        </p:nvPicPr>
        <p:blipFill>
          <a:blip r:embed="rId3">
            <a:alphaModFix/>
          </a:blip>
          <a:stretch>
            <a:fillRect/>
          </a:stretch>
        </p:blipFill>
        <p:spPr>
          <a:xfrm>
            <a:off x="2788950" y="717700"/>
            <a:ext cx="3566100" cy="4056625"/>
          </a:xfrm>
          <a:prstGeom prst="rect">
            <a:avLst/>
          </a:prstGeom>
          <a:noFill/>
          <a:ln>
            <a:noFill/>
          </a:ln>
        </p:spPr>
      </p:pic>
      <p:sp>
        <p:nvSpPr>
          <p:cNvPr id="284" name="Google Shape;284;p32"/>
          <p:cNvSpPr txBox="1">
            <a:spLocks noGrp="1"/>
          </p:cNvSpPr>
          <p:nvPr>
            <p:ph type="subTitle" idx="1"/>
          </p:nvPr>
        </p:nvSpPr>
        <p:spPr>
          <a:xfrm>
            <a:off x="521775" y="1174500"/>
            <a:ext cx="25062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1400">
                <a:solidFill>
                  <a:srgbClr val="233E30"/>
                </a:solidFill>
                <a:latin typeface="Roboto Medium"/>
                <a:ea typeface="Roboto Medium"/>
                <a:cs typeface="Roboto Medium"/>
                <a:sym typeface="Roboto Medium"/>
              </a:rPr>
              <a:t>Tokenization</a:t>
            </a:r>
            <a:endParaRPr sz="1400">
              <a:solidFill>
                <a:srgbClr val="233E30"/>
              </a:solidFill>
              <a:latin typeface="Roboto Medium"/>
              <a:ea typeface="Roboto Medium"/>
              <a:cs typeface="Roboto Medium"/>
              <a:sym typeface="Roboto Medium"/>
            </a:endParaRPr>
          </a:p>
          <a:p>
            <a:pPr marL="0" lvl="0" indent="0" algn="l" rtl="0">
              <a:spcBef>
                <a:spcPts val="0"/>
              </a:spcBef>
              <a:spcAft>
                <a:spcPts val="0"/>
              </a:spcAft>
              <a:buNone/>
            </a:pPr>
            <a:endParaRPr sz="900">
              <a:solidFill>
                <a:srgbClr val="233E30"/>
              </a:solidFill>
              <a:latin typeface="Roboto Medium"/>
              <a:ea typeface="Roboto Medium"/>
              <a:cs typeface="Roboto Medium"/>
              <a:sym typeface="Roboto Medium"/>
            </a:endParaRPr>
          </a:p>
          <a:p>
            <a:pPr marL="0" lvl="0" indent="0" algn="l" rtl="0">
              <a:spcBef>
                <a:spcPts val="0"/>
              </a:spcBef>
              <a:spcAft>
                <a:spcPts val="0"/>
              </a:spcAft>
              <a:buNone/>
            </a:pPr>
            <a:r>
              <a:rPr lang="tr" sz="900">
                <a:solidFill>
                  <a:srgbClr val="233E30"/>
                </a:solidFill>
                <a:latin typeface="Roboto"/>
                <a:ea typeface="Roboto"/>
                <a:cs typeface="Roboto"/>
                <a:sym typeface="Roboto"/>
              </a:rPr>
              <a:t>It helps identify positive or negative expressions.</a:t>
            </a:r>
            <a:endParaRPr sz="900">
              <a:solidFill>
                <a:srgbClr val="233E30"/>
              </a:solidFill>
              <a:latin typeface="Roboto"/>
              <a:ea typeface="Roboto"/>
              <a:cs typeface="Roboto"/>
              <a:sym typeface="Roboto"/>
            </a:endParaRPr>
          </a:p>
        </p:txBody>
      </p:sp>
      <p:sp>
        <p:nvSpPr>
          <p:cNvPr id="285" name="Google Shape;285;p32"/>
          <p:cNvSpPr txBox="1">
            <a:spLocks noGrp="1"/>
          </p:cNvSpPr>
          <p:nvPr>
            <p:ph type="subTitle" idx="4294967295"/>
          </p:nvPr>
        </p:nvSpPr>
        <p:spPr>
          <a:xfrm>
            <a:off x="521775" y="2705425"/>
            <a:ext cx="24411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1400">
                <a:solidFill>
                  <a:srgbClr val="233E30"/>
                </a:solidFill>
                <a:latin typeface="Roboto Medium"/>
                <a:ea typeface="Roboto Medium"/>
                <a:cs typeface="Roboto Medium"/>
                <a:sym typeface="Roboto Medium"/>
              </a:rPr>
              <a:t>Stemming(PorterStemmer)</a:t>
            </a:r>
            <a:endParaRPr sz="1400">
              <a:solidFill>
                <a:srgbClr val="233E30"/>
              </a:solidFill>
              <a:latin typeface="Roboto Medium"/>
              <a:ea typeface="Roboto Medium"/>
              <a:cs typeface="Roboto Medium"/>
              <a:sym typeface="Roboto Medium"/>
            </a:endParaRPr>
          </a:p>
          <a:p>
            <a:pPr marL="0" lvl="0" indent="0" algn="l" rtl="0">
              <a:spcBef>
                <a:spcPts val="1200"/>
              </a:spcBef>
              <a:spcAft>
                <a:spcPts val="0"/>
              </a:spcAft>
              <a:buNone/>
            </a:pPr>
            <a:r>
              <a:rPr lang="tr" sz="900">
                <a:solidFill>
                  <a:srgbClr val="202124"/>
                </a:solidFill>
                <a:latin typeface="Arial"/>
                <a:ea typeface="Arial"/>
                <a:cs typeface="Arial"/>
                <a:sym typeface="Arial"/>
              </a:rPr>
              <a:t>Reducing words to their root forms.</a:t>
            </a:r>
            <a:endParaRPr sz="900">
              <a:solidFill>
                <a:srgbClr val="202124"/>
              </a:solidFill>
              <a:latin typeface="Arial"/>
              <a:ea typeface="Arial"/>
              <a:cs typeface="Arial"/>
              <a:sym typeface="Arial"/>
            </a:endParaRPr>
          </a:p>
          <a:p>
            <a:pPr marL="0" lvl="0" indent="0" algn="l" rtl="0">
              <a:spcBef>
                <a:spcPts val="1200"/>
              </a:spcBef>
              <a:spcAft>
                <a:spcPts val="1200"/>
              </a:spcAft>
              <a:buNone/>
            </a:pPr>
            <a:r>
              <a:rPr lang="tr" sz="1400">
                <a:solidFill>
                  <a:srgbClr val="233E30"/>
                </a:solidFill>
                <a:latin typeface="Roboto Medium"/>
                <a:ea typeface="Roboto Medium"/>
                <a:cs typeface="Roboto Medium"/>
                <a:sym typeface="Roboto Medium"/>
              </a:rPr>
              <a:t> </a:t>
            </a:r>
            <a:endParaRPr sz="1400">
              <a:solidFill>
                <a:srgbClr val="233E30"/>
              </a:solidFill>
              <a:latin typeface="Roboto Medium"/>
              <a:ea typeface="Roboto Medium"/>
              <a:cs typeface="Roboto Medium"/>
              <a:sym typeface="Roboto Medium"/>
            </a:endParaRPr>
          </a:p>
        </p:txBody>
      </p:sp>
      <p:sp>
        <p:nvSpPr>
          <p:cNvPr id="286" name="Google Shape;286;p32"/>
          <p:cNvSpPr txBox="1">
            <a:spLocks noGrp="1"/>
          </p:cNvSpPr>
          <p:nvPr>
            <p:ph type="subTitle" idx="4294967295"/>
          </p:nvPr>
        </p:nvSpPr>
        <p:spPr>
          <a:xfrm>
            <a:off x="6394500" y="1174500"/>
            <a:ext cx="22377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1400">
                <a:solidFill>
                  <a:srgbClr val="233E30"/>
                </a:solidFill>
                <a:latin typeface="Roboto Medium"/>
                <a:ea typeface="Roboto Medium"/>
                <a:cs typeface="Roboto Medium"/>
                <a:sym typeface="Roboto Medium"/>
              </a:rPr>
              <a:t>Removing Stopwords</a:t>
            </a:r>
            <a:endParaRPr sz="1400">
              <a:solidFill>
                <a:srgbClr val="233E30"/>
              </a:solidFill>
              <a:latin typeface="Roboto Medium"/>
              <a:ea typeface="Roboto Medium"/>
              <a:cs typeface="Roboto Medium"/>
              <a:sym typeface="Roboto Medium"/>
            </a:endParaRPr>
          </a:p>
          <a:p>
            <a:pPr marL="0" marR="38100" lvl="0" indent="0" algn="l" rtl="0">
              <a:lnSpc>
                <a:spcPct val="100000"/>
              </a:lnSpc>
              <a:spcBef>
                <a:spcPts val="1200"/>
              </a:spcBef>
              <a:spcAft>
                <a:spcPts val="0"/>
              </a:spcAft>
              <a:buNone/>
            </a:pPr>
            <a:r>
              <a:rPr lang="tr" sz="900">
                <a:solidFill>
                  <a:srgbClr val="202124"/>
                </a:solidFill>
                <a:latin typeface="Arial"/>
                <a:ea typeface="Arial"/>
                <a:cs typeface="Arial"/>
                <a:sym typeface="Arial"/>
              </a:rPr>
              <a:t>Commonly used but do not contribute to the analysis from the text.</a:t>
            </a:r>
            <a:endParaRPr sz="900">
              <a:solidFill>
                <a:srgbClr val="202124"/>
              </a:solidFill>
              <a:latin typeface="Arial"/>
              <a:ea typeface="Arial"/>
              <a:cs typeface="Arial"/>
              <a:sym typeface="Arial"/>
            </a:endParaRPr>
          </a:p>
          <a:p>
            <a:pPr marL="0" lvl="0" indent="0" algn="l" rtl="0">
              <a:spcBef>
                <a:spcPts val="0"/>
              </a:spcBef>
              <a:spcAft>
                <a:spcPts val="1200"/>
              </a:spcAft>
              <a:buNone/>
            </a:pPr>
            <a:endParaRPr sz="1400">
              <a:solidFill>
                <a:srgbClr val="233E30"/>
              </a:solidFill>
              <a:latin typeface="Roboto Medium"/>
              <a:ea typeface="Roboto Medium"/>
              <a:cs typeface="Roboto Medium"/>
              <a:sym typeface="Roboto Medium"/>
            </a:endParaRPr>
          </a:p>
        </p:txBody>
      </p:sp>
      <p:sp>
        <p:nvSpPr>
          <p:cNvPr id="287" name="Google Shape;287;p32"/>
          <p:cNvSpPr txBox="1">
            <a:spLocks noGrp="1"/>
          </p:cNvSpPr>
          <p:nvPr>
            <p:ph type="subTitle" idx="4294967295"/>
          </p:nvPr>
        </p:nvSpPr>
        <p:spPr>
          <a:xfrm>
            <a:off x="6394500" y="2571750"/>
            <a:ext cx="2277300" cy="13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1400">
                <a:solidFill>
                  <a:srgbClr val="233E30"/>
                </a:solidFill>
                <a:latin typeface="Roboto Medium"/>
                <a:ea typeface="Roboto Medium"/>
                <a:cs typeface="Roboto Medium"/>
                <a:sym typeface="Roboto Medium"/>
              </a:rPr>
              <a:t>Bag of Words(BoW)  CountVectorizer</a:t>
            </a:r>
            <a:endParaRPr sz="1400">
              <a:solidFill>
                <a:srgbClr val="233E30"/>
              </a:solidFill>
              <a:latin typeface="Roboto Medium"/>
              <a:ea typeface="Roboto Medium"/>
              <a:cs typeface="Roboto Medium"/>
              <a:sym typeface="Roboto Medium"/>
            </a:endParaRPr>
          </a:p>
          <a:p>
            <a:pPr marL="0" marR="38100" lvl="0" indent="0" algn="l" rtl="0">
              <a:lnSpc>
                <a:spcPct val="100000"/>
              </a:lnSpc>
              <a:spcBef>
                <a:spcPts val="1200"/>
              </a:spcBef>
              <a:spcAft>
                <a:spcPts val="0"/>
              </a:spcAft>
              <a:buNone/>
            </a:pPr>
            <a:r>
              <a:rPr lang="tr" sz="900">
                <a:solidFill>
                  <a:srgbClr val="202124"/>
                </a:solidFill>
                <a:latin typeface="Arial"/>
                <a:ea typeface="Arial"/>
                <a:cs typeface="Arial"/>
                <a:sym typeface="Arial"/>
              </a:rPr>
              <a:t>A method of representing text data with vectors, taking into account the frequency of words.</a:t>
            </a:r>
            <a:endParaRPr sz="900">
              <a:solidFill>
                <a:srgbClr val="202124"/>
              </a:solidFill>
              <a:latin typeface="Arial"/>
              <a:ea typeface="Arial"/>
              <a:cs typeface="Arial"/>
              <a:sym typeface="Arial"/>
            </a:endParaRPr>
          </a:p>
          <a:p>
            <a:pPr marL="0" lvl="0" indent="0" algn="l" rtl="0">
              <a:spcBef>
                <a:spcPts val="0"/>
              </a:spcBef>
              <a:spcAft>
                <a:spcPts val="0"/>
              </a:spcAft>
              <a:buNone/>
            </a:pPr>
            <a:endParaRPr sz="1400">
              <a:solidFill>
                <a:srgbClr val="233E30"/>
              </a:solidFill>
              <a:latin typeface="Roboto Medium"/>
              <a:ea typeface="Roboto Medium"/>
              <a:cs typeface="Roboto Medium"/>
              <a:sym typeface="Roboto Medium"/>
            </a:endParaRPr>
          </a:p>
          <a:p>
            <a:pPr marL="0" lvl="0" indent="0" algn="l" rtl="0">
              <a:spcBef>
                <a:spcPts val="1200"/>
              </a:spcBef>
              <a:spcAft>
                <a:spcPts val="1200"/>
              </a:spcAft>
              <a:buNone/>
            </a:pPr>
            <a:endParaRPr sz="1400">
              <a:solidFill>
                <a:srgbClr val="233E30"/>
              </a:solidFill>
              <a:latin typeface="Roboto Medium"/>
              <a:ea typeface="Roboto Medium"/>
              <a:cs typeface="Roboto Medium"/>
              <a:sym typeface="Roboto Medium"/>
            </a:endParaRPr>
          </a:p>
        </p:txBody>
      </p:sp>
      <p:sp>
        <p:nvSpPr>
          <p:cNvPr id="288" name="Google Shape;288;p32"/>
          <p:cNvSpPr txBox="1"/>
          <p:nvPr/>
        </p:nvSpPr>
        <p:spPr>
          <a:xfrm>
            <a:off x="2762850" y="373775"/>
            <a:ext cx="3618300" cy="48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tr" sz="2400">
                <a:solidFill>
                  <a:srgbClr val="0D0D0D"/>
                </a:solidFill>
                <a:latin typeface="Roboto Medium"/>
                <a:ea typeface="Roboto Medium"/>
                <a:cs typeface="Roboto Medium"/>
                <a:sym typeface="Roboto Medium"/>
              </a:rPr>
              <a:t>NLP Techniques</a:t>
            </a:r>
            <a:endParaRPr sz="2400">
              <a:solidFill>
                <a:srgbClr val="0D0D0D"/>
              </a:solidFill>
              <a:latin typeface="Roboto Medium"/>
              <a:ea typeface="Roboto Medium"/>
              <a:cs typeface="Roboto Medium"/>
              <a:sym typeface="Robot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3"/>
          <p:cNvSpPr txBox="1">
            <a:spLocks noGrp="1"/>
          </p:cNvSpPr>
          <p:nvPr>
            <p:ph type="body" idx="4294967295"/>
          </p:nvPr>
        </p:nvSpPr>
        <p:spPr>
          <a:xfrm>
            <a:off x="1245150" y="32445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233E30"/>
                </a:solidFill>
                <a:latin typeface="Roboto Medium"/>
                <a:ea typeface="Roboto Medium"/>
                <a:cs typeface="Roboto Medium"/>
                <a:sym typeface="Roboto Medium"/>
              </a:rPr>
              <a:t>I love the new Alexa device! It's incredibly helpful and easy to use. However, the setup process was a bit complicated.</a:t>
            </a:r>
            <a:endParaRPr>
              <a:solidFill>
                <a:srgbClr val="233E30"/>
              </a:solidFill>
              <a:latin typeface="Roboto Medium"/>
              <a:ea typeface="Roboto Medium"/>
              <a:cs typeface="Roboto Medium"/>
              <a:sym typeface="Roboto Medium"/>
            </a:endParaRPr>
          </a:p>
        </p:txBody>
      </p:sp>
      <p:sp>
        <p:nvSpPr>
          <p:cNvPr id="294" name="Google Shape;294;p33"/>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295" name="Google Shape;295;p33"/>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Tokenization</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4"/>
          <p:cNvSpPr txBox="1">
            <a:spLocks noGrp="1"/>
          </p:cNvSpPr>
          <p:nvPr>
            <p:ph type="body" idx="4294967295"/>
          </p:nvPr>
        </p:nvSpPr>
        <p:spPr>
          <a:xfrm>
            <a:off x="1245150" y="32445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0D0D0D"/>
                </a:solidFill>
                <a:highlight>
                  <a:srgbClr val="FFFFFF"/>
                </a:highlight>
                <a:latin typeface="Roboto"/>
                <a:ea typeface="Roboto"/>
                <a:cs typeface="Roboto"/>
                <a:sym typeface="Roboto"/>
              </a:rPr>
              <a:t>[</a:t>
            </a:r>
            <a:r>
              <a:rPr lang="tr">
                <a:solidFill>
                  <a:srgbClr val="0D0D0D"/>
                </a:solidFill>
                <a:highlight>
                  <a:srgbClr val="FFFFFF"/>
                </a:highlight>
                <a:latin typeface="Roboto Medium"/>
                <a:ea typeface="Roboto Medium"/>
                <a:cs typeface="Roboto Medium"/>
                <a:sym typeface="Roboto Medium"/>
              </a:rPr>
              <a:t>'I', 'love', 'the', 'new', 'Alexa', 'device', '!', 'It', "'s", 'incredibly', 'helpful', 'and', 'easy', 'to', 'use', '.', 'However', ',', 'the', 'setup', 'process', 'was', 'a', 'bit', 'complicated', '.']</a:t>
            </a:r>
            <a:endParaRPr sz="1400">
              <a:solidFill>
                <a:schemeClr val="dk1"/>
              </a:solidFill>
              <a:latin typeface="Roboto Medium"/>
              <a:ea typeface="Roboto Medium"/>
              <a:cs typeface="Roboto Medium"/>
              <a:sym typeface="Roboto Medium"/>
            </a:endParaRPr>
          </a:p>
        </p:txBody>
      </p:sp>
      <p:sp>
        <p:nvSpPr>
          <p:cNvPr id="301" name="Google Shape;301;p34"/>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302" name="Google Shape;302;p34"/>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Tokenization</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5"/>
          <p:cNvSpPr txBox="1">
            <a:spLocks noGrp="1"/>
          </p:cNvSpPr>
          <p:nvPr>
            <p:ph type="body" idx="4294967295"/>
          </p:nvPr>
        </p:nvSpPr>
        <p:spPr>
          <a:xfrm>
            <a:off x="1245150" y="32445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FF0000"/>
                </a:solidFill>
                <a:latin typeface="Roboto Medium"/>
                <a:ea typeface="Roboto Medium"/>
                <a:cs typeface="Roboto Medium"/>
                <a:sym typeface="Roboto Medium"/>
              </a:rPr>
              <a:t>I</a:t>
            </a:r>
            <a:r>
              <a:rPr lang="tr">
                <a:solidFill>
                  <a:srgbClr val="233E30"/>
                </a:solidFill>
                <a:latin typeface="Roboto Medium"/>
                <a:ea typeface="Roboto Medium"/>
                <a:cs typeface="Roboto Medium"/>
                <a:sym typeface="Roboto Medium"/>
              </a:rPr>
              <a:t> love </a:t>
            </a:r>
            <a:r>
              <a:rPr lang="tr">
                <a:solidFill>
                  <a:srgbClr val="FF0000"/>
                </a:solidFill>
                <a:latin typeface="Roboto Medium"/>
                <a:ea typeface="Roboto Medium"/>
                <a:cs typeface="Roboto Medium"/>
                <a:sym typeface="Roboto Medium"/>
              </a:rPr>
              <a:t>the </a:t>
            </a:r>
            <a:r>
              <a:rPr lang="tr">
                <a:solidFill>
                  <a:srgbClr val="233E30"/>
                </a:solidFill>
                <a:latin typeface="Roboto Medium"/>
                <a:ea typeface="Roboto Medium"/>
                <a:cs typeface="Roboto Medium"/>
                <a:sym typeface="Roboto Medium"/>
              </a:rPr>
              <a:t>new alexa device! </a:t>
            </a:r>
            <a:r>
              <a:rPr lang="tr">
                <a:solidFill>
                  <a:srgbClr val="FF0000"/>
                </a:solidFill>
                <a:latin typeface="Roboto Medium"/>
                <a:ea typeface="Roboto Medium"/>
                <a:cs typeface="Roboto Medium"/>
                <a:sym typeface="Roboto Medium"/>
              </a:rPr>
              <a:t>it's</a:t>
            </a:r>
            <a:r>
              <a:rPr lang="tr">
                <a:solidFill>
                  <a:srgbClr val="233E30"/>
                </a:solidFill>
                <a:latin typeface="Roboto Medium"/>
                <a:ea typeface="Roboto Medium"/>
                <a:cs typeface="Roboto Medium"/>
                <a:sym typeface="Roboto Medium"/>
              </a:rPr>
              <a:t> incredibly helpful </a:t>
            </a:r>
            <a:r>
              <a:rPr lang="tr">
                <a:solidFill>
                  <a:srgbClr val="FF0000"/>
                </a:solidFill>
                <a:latin typeface="Roboto Medium"/>
                <a:ea typeface="Roboto Medium"/>
                <a:cs typeface="Roboto Medium"/>
                <a:sym typeface="Roboto Medium"/>
              </a:rPr>
              <a:t>and</a:t>
            </a:r>
            <a:r>
              <a:rPr lang="tr">
                <a:solidFill>
                  <a:srgbClr val="233E30"/>
                </a:solidFill>
                <a:latin typeface="Roboto Medium"/>
                <a:ea typeface="Roboto Medium"/>
                <a:cs typeface="Roboto Medium"/>
                <a:sym typeface="Roboto Medium"/>
              </a:rPr>
              <a:t> easy </a:t>
            </a:r>
            <a:r>
              <a:rPr lang="tr">
                <a:solidFill>
                  <a:srgbClr val="FF0000"/>
                </a:solidFill>
                <a:latin typeface="Roboto Medium"/>
                <a:ea typeface="Roboto Medium"/>
                <a:cs typeface="Roboto Medium"/>
                <a:sym typeface="Roboto Medium"/>
              </a:rPr>
              <a:t>to</a:t>
            </a:r>
            <a:r>
              <a:rPr lang="tr">
                <a:solidFill>
                  <a:srgbClr val="233E30"/>
                </a:solidFill>
                <a:latin typeface="Roboto Medium"/>
                <a:ea typeface="Roboto Medium"/>
                <a:cs typeface="Roboto Medium"/>
                <a:sym typeface="Roboto Medium"/>
              </a:rPr>
              <a:t> use. however, </a:t>
            </a:r>
            <a:r>
              <a:rPr lang="tr">
                <a:solidFill>
                  <a:srgbClr val="FF0000"/>
                </a:solidFill>
                <a:latin typeface="Roboto Medium"/>
                <a:ea typeface="Roboto Medium"/>
                <a:cs typeface="Roboto Medium"/>
                <a:sym typeface="Roboto Medium"/>
              </a:rPr>
              <a:t>the</a:t>
            </a:r>
            <a:r>
              <a:rPr lang="tr">
                <a:solidFill>
                  <a:srgbClr val="233E30"/>
                </a:solidFill>
                <a:latin typeface="Roboto Medium"/>
                <a:ea typeface="Roboto Medium"/>
                <a:cs typeface="Roboto Medium"/>
                <a:sym typeface="Roboto Medium"/>
              </a:rPr>
              <a:t> setup process </a:t>
            </a:r>
            <a:r>
              <a:rPr lang="tr">
                <a:solidFill>
                  <a:srgbClr val="FF0000"/>
                </a:solidFill>
                <a:latin typeface="Roboto Medium"/>
                <a:ea typeface="Roboto Medium"/>
                <a:cs typeface="Roboto Medium"/>
                <a:sym typeface="Roboto Medium"/>
              </a:rPr>
              <a:t>was</a:t>
            </a:r>
            <a:r>
              <a:rPr lang="tr">
                <a:solidFill>
                  <a:srgbClr val="233E30"/>
                </a:solidFill>
                <a:latin typeface="Roboto Medium"/>
                <a:ea typeface="Roboto Medium"/>
                <a:cs typeface="Roboto Medium"/>
                <a:sym typeface="Roboto Medium"/>
              </a:rPr>
              <a:t> </a:t>
            </a:r>
            <a:r>
              <a:rPr lang="tr">
                <a:solidFill>
                  <a:srgbClr val="FF0000"/>
                </a:solidFill>
                <a:latin typeface="Roboto Medium"/>
                <a:ea typeface="Roboto Medium"/>
                <a:cs typeface="Roboto Medium"/>
                <a:sym typeface="Roboto Medium"/>
              </a:rPr>
              <a:t>a</a:t>
            </a:r>
            <a:r>
              <a:rPr lang="tr">
                <a:solidFill>
                  <a:srgbClr val="233E30"/>
                </a:solidFill>
                <a:latin typeface="Roboto Medium"/>
                <a:ea typeface="Roboto Medium"/>
                <a:cs typeface="Roboto Medium"/>
                <a:sym typeface="Roboto Medium"/>
              </a:rPr>
              <a:t> bit complicated.</a:t>
            </a:r>
            <a:endParaRPr>
              <a:solidFill>
                <a:srgbClr val="233E30"/>
              </a:solidFill>
              <a:latin typeface="Roboto Medium"/>
              <a:ea typeface="Roboto Medium"/>
              <a:cs typeface="Roboto Medium"/>
              <a:sym typeface="Roboto Medium"/>
            </a:endParaRPr>
          </a:p>
        </p:txBody>
      </p:sp>
      <p:sp>
        <p:nvSpPr>
          <p:cNvPr id="308" name="Google Shape;308;p35"/>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309" name="Google Shape;309;p35"/>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Removing stopwords</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6"/>
          <p:cNvSpPr txBox="1">
            <a:spLocks noGrp="1"/>
          </p:cNvSpPr>
          <p:nvPr>
            <p:ph type="body" idx="4294967295"/>
          </p:nvPr>
        </p:nvSpPr>
        <p:spPr>
          <a:xfrm>
            <a:off x="1245150" y="32445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chemeClr val="dk1"/>
                </a:solidFill>
                <a:latin typeface="Roboto Medium"/>
                <a:ea typeface="Roboto Medium"/>
                <a:cs typeface="Roboto Medium"/>
                <a:sym typeface="Roboto Medium"/>
              </a:rPr>
              <a:t>I</a:t>
            </a:r>
            <a:r>
              <a:rPr lang="tr">
                <a:solidFill>
                  <a:srgbClr val="233E30"/>
                </a:solidFill>
                <a:latin typeface="Roboto Medium"/>
                <a:ea typeface="Roboto Medium"/>
                <a:cs typeface="Roboto Medium"/>
                <a:sym typeface="Roboto Medium"/>
              </a:rPr>
              <a:t> love </a:t>
            </a:r>
            <a:r>
              <a:rPr lang="tr">
                <a:solidFill>
                  <a:schemeClr val="dk1"/>
                </a:solidFill>
                <a:latin typeface="Roboto Medium"/>
                <a:ea typeface="Roboto Medium"/>
                <a:cs typeface="Roboto Medium"/>
                <a:sym typeface="Roboto Medium"/>
              </a:rPr>
              <a:t>the </a:t>
            </a:r>
            <a:r>
              <a:rPr lang="tr">
                <a:solidFill>
                  <a:srgbClr val="233E30"/>
                </a:solidFill>
                <a:latin typeface="Roboto Medium"/>
                <a:ea typeface="Roboto Medium"/>
                <a:cs typeface="Roboto Medium"/>
                <a:sym typeface="Roboto Medium"/>
              </a:rPr>
              <a:t>new alexa device! </a:t>
            </a:r>
            <a:r>
              <a:rPr lang="tr">
                <a:solidFill>
                  <a:schemeClr val="dk1"/>
                </a:solidFill>
                <a:latin typeface="Roboto Medium"/>
                <a:ea typeface="Roboto Medium"/>
                <a:cs typeface="Roboto Medium"/>
                <a:sym typeface="Roboto Medium"/>
              </a:rPr>
              <a:t>it's </a:t>
            </a:r>
            <a:r>
              <a:rPr lang="tr">
                <a:solidFill>
                  <a:srgbClr val="233E30"/>
                </a:solidFill>
                <a:latin typeface="Roboto Medium"/>
                <a:ea typeface="Roboto Medium"/>
                <a:cs typeface="Roboto Medium"/>
                <a:sym typeface="Roboto Medium"/>
              </a:rPr>
              <a:t>incredibly helpful </a:t>
            </a:r>
            <a:r>
              <a:rPr lang="tr">
                <a:solidFill>
                  <a:schemeClr val="dk1"/>
                </a:solidFill>
                <a:latin typeface="Roboto Medium"/>
                <a:ea typeface="Roboto Medium"/>
                <a:cs typeface="Roboto Medium"/>
                <a:sym typeface="Roboto Medium"/>
              </a:rPr>
              <a:t>and </a:t>
            </a:r>
            <a:r>
              <a:rPr lang="tr">
                <a:solidFill>
                  <a:srgbClr val="233E30"/>
                </a:solidFill>
                <a:latin typeface="Roboto Medium"/>
                <a:ea typeface="Roboto Medium"/>
                <a:cs typeface="Roboto Medium"/>
                <a:sym typeface="Roboto Medium"/>
              </a:rPr>
              <a:t>easy </a:t>
            </a:r>
            <a:r>
              <a:rPr lang="tr">
                <a:solidFill>
                  <a:schemeClr val="dk1"/>
                </a:solidFill>
                <a:latin typeface="Roboto Medium"/>
                <a:ea typeface="Roboto Medium"/>
                <a:cs typeface="Roboto Medium"/>
                <a:sym typeface="Roboto Medium"/>
              </a:rPr>
              <a:t>to </a:t>
            </a:r>
            <a:r>
              <a:rPr lang="tr">
                <a:solidFill>
                  <a:srgbClr val="233E30"/>
                </a:solidFill>
                <a:latin typeface="Roboto Medium"/>
                <a:ea typeface="Roboto Medium"/>
                <a:cs typeface="Roboto Medium"/>
                <a:sym typeface="Roboto Medium"/>
              </a:rPr>
              <a:t>use. however, </a:t>
            </a:r>
            <a:r>
              <a:rPr lang="tr">
                <a:solidFill>
                  <a:schemeClr val="dk1"/>
                </a:solidFill>
                <a:latin typeface="Roboto Medium"/>
                <a:ea typeface="Roboto Medium"/>
                <a:cs typeface="Roboto Medium"/>
                <a:sym typeface="Roboto Medium"/>
              </a:rPr>
              <a:t>the </a:t>
            </a:r>
            <a:r>
              <a:rPr lang="tr">
                <a:solidFill>
                  <a:srgbClr val="233E30"/>
                </a:solidFill>
                <a:latin typeface="Roboto Medium"/>
                <a:ea typeface="Roboto Medium"/>
                <a:cs typeface="Roboto Medium"/>
                <a:sym typeface="Roboto Medium"/>
              </a:rPr>
              <a:t>setup process </a:t>
            </a:r>
            <a:r>
              <a:rPr lang="tr">
                <a:solidFill>
                  <a:schemeClr val="dk1"/>
                </a:solidFill>
                <a:latin typeface="Roboto Medium"/>
                <a:ea typeface="Roboto Medium"/>
                <a:cs typeface="Roboto Medium"/>
                <a:sym typeface="Roboto Medium"/>
              </a:rPr>
              <a:t>was a </a:t>
            </a:r>
            <a:r>
              <a:rPr lang="tr">
                <a:solidFill>
                  <a:srgbClr val="233E30"/>
                </a:solidFill>
                <a:latin typeface="Roboto Medium"/>
                <a:ea typeface="Roboto Medium"/>
                <a:cs typeface="Roboto Medium"/>
                <a:sym typeface="Roboto Medium"/>
              </a:rPr>
              <a:t>bit complicated.</a:t>
            </a:r>
            <a:endParaRPr>
              <a:solidFill>
                <a:srgbClr val="233E30"/>
              </a:solidFill>
              <a:latin typeface="Roboto Medium"/>
              <a:ea typeface="Roboto Medium"/>
              <a:cs typeface="Roboto Medium"/>
              <a:sym typeface="Roboto Medium"/>
            </a:endParaRPr>
          </a:p>
        </p:txBody>
      </p:sp>
      <p:sp>
        <p:nvSpPr>
          <p:cNvPr id="315" name="Google Shape;315;p36"/>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316" name="Google Shape;316;p36"/>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Removing stopwords</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txBox="1">
            <a:spLocks noGrp="1"/>
          </p:cNvSpPr>
          <p:nvPr>
            <p:ph type="body" idx="4294967295"/>
          </p:nvPr>
        </p:nvSpPr>
        <p:spPr>
          <a:xfrm>
            <a:off x="1245150" y="32445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233E30"/>
                </a:solidFill>
                <a:latin typeface="Roboto Medium"/>
                <a:ea typeface="Roboto Medium"/>
                <a:cs typeface="Roboto Medium"/>
                <a:sym typeface="Roboto Medium"/>
              </a:rPr>
              <a:t>love new alexa device! incredibly helpful easy use. however, setup                          process bit complicated.</a:t>
            </a:r>
            <a:endParaRPr>
              <a:solidFill>
                <a:srgbClr val="233E30"/>
              </a:solidFill>
              <a:latin typeface="Roboto Medium"/>
              <a:ea typeface="Roboto Medium"/>
              <a:cs typeface="Roboto Medium"/>
              <a:sym typeface="Roboto Medium"/>
            </a:endParaRPr>
          </a:p>
        </p:txBody>
      </p:sp>
      <p:sp>
        <p:nvSpPr>
          <p:cNvPr id="322" name="Google Shape;322;p37"/>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323" name="Google Shape;323;p37"/>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Removing stopwords</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p14:dur="1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8"/>
          <p:cNvSpPr txBox="1">
            <a:spLocks noGrp="1"/>
          </p:cNvSpPr>
          <p:nvPr>
            <p:ph type="body" idx="4294967295"/>
          </p:nvPr>
        </p:nvSpPr>
        <p:spPr>
          <a:xfrm>
            <a:off x="1245150" y="3260800"/>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233E30"/>
                </a:solidFill>
                <a:latin typeface="Roboto Medium"/>
                <a:ea typeface="Roboto Medium"/>
                <a:cs typeface="Roboto Medium"/>
                <a:sym typeface="Roboto Medium"/>
              </a:rPr>
              <a:t>I love the new Alexa devic</a:t>
            </a:r>
            <a:r>
              <a:rPr lang="tr">
                <a:solidFill>
                  <a:srgbClr val="FF0000"/>
                </a:solidFill>
                <a:latin typeface="Roboto Medium"/>
                <a:ea typeface="Roboto Medium"/>
                <a:cs typeface="Roboto Medium"/>
                <a:sym typeface="Roboto Medium"/>
              </a:rPr>
              <a:t>e</a:t>
            </a:r>
            <a:r>
              <a:rPr lang="tr">
                <a:solidFill>
                  <a:srgbClr val="233E30"/>
                </a:solidFill>
                <a:latin typeface="Roboto Medium"/>
                <a:ea typeface="Roboto Medium"/>
                <a:cs typeface="Roboto Medium"/>
                <a:sym typeface="Roboto Medium"/>
              </a:rPr>
              <a:t>! It's incred</a:t>
            </a:r>
            <a:r>
              <a:rPr lang="tr">
                <a:solidFill>
                  <a:srgbClr val="FF0000"/>
                </a:solidFill>
                <a:latin typeface="Roboto Medium"/>
                <a:ea typeface="Roboto Medium"/>
                <a:cs typeface="Roboto Medium"/>
                <a:sym typeface="Roboto Medium"/>
              </a:rPr>
              <a:t>ibly</a:t>
            </a:r>
            <a:r>
              <a:rPr lang="tr">
                <a:solidFill>
                  <a:srgbClr val="233E30"/>
                </a:solidFill>
                <a:latin typeface="Roboto Medium"/>
                <a:ea typeface="Roboto Medium"/>
                <a:cs typeface="Roboto Medium"/>
                <a:sym typeface="Roboto Medium"/>
              </a:rPr>
              <a:t> help</a:t>
            </a:r>
            <a:r>
              <a:rPr lang="tr">
                <a:solidFill>
                  <a:srgbClr val="FF0000"/>
                </a:solidFill>
                <a:latin typeface="Roboto Medium"/>
                <a:ea typeface="Roboto Medium"/>
                <a:cs typeface="Roboto Medium"/>
                <a:sym typeface="Roboto Medium"/>
              </a:rPr>
              <a:t>ful</a:t>
            </a:r>
            <a:r>
              <a:rPr lang="tr">
                <a:solidFill>
                  <a:srgbClr val="233E30"/>
                </a:solidFill>
                <a:latin typeface="Roboto Medium"/>
                <a:ea typeface="Roboto Medium"/>
                <a:cs typeface="Roboto Medium"/>
                <a:sym typeface="Roboto Medium"/>
              </a:rPr>
              <a:t> and eas</a:t>
            </a:r>
            <a:r>
              <a:rPr lang="tr">
                <a:solidFill>
                  <a:srgbClr val="FF0000"/>
                </a:solidFill>
                <a:latin typeface="Roboto Medium"/>
                <a:ea typeface="Roboto Medium"/>
                <a:cs typeface="Roboto Medium"/>
                <a:sym typeface="Roboto Medium"/>
              </a:rPr>
              <a:t>y</a:t>
            </a:r>
            <a:r>
              <a:rPr lang="tr">
                <a:solidFill>
                  <a:srgbClr val="233E30"/>
                </a:solidFill>
                <a:latin typeface="Roboto Medium"/>
                <a:ea typeface="Roboto Medium"/>
                <a:cs typeface="Roboto Medium"/>
                <a:sym typeface="Roboto Medium"/>
              </a:rPr>
              <a:t> to use. Howev</a:t>
            </a:r>
            <a:r>
              <a:rPr lang="tr">
                <a:solidFill>
                  <a:srgbClr val="FF0000"/>
                </a:solidFill>
                <a:latin typeface="Roboto Medium"/>
                <a:ea typeface="Roboto Medium"/>
                <a:cs typeface="Roboto Medium"/>
                <a:sym typeface="Roboto Medium"/>
              </a:rPr>
              <a:t>er</a:t>
            </a:r>
            <a:r>
              <a:rPr lang="tr">
                <a:solidFill>
                  <a:srgbClr val="233E30"/>
                </a:solidFill>
                <a:latin typeface="Roboto Medium"/>
                <a:ea typeface="Roboto Medium"/>
                <a:cs typeface="Roboto Medium"/>
                <a:sym typeface="Roboto Medium"/>
              </a:rPr>
              <a:t>, the setup process was a bit complic</a:t>
            </a:r>
            <a:r>
              <a:rPr lang="tr">
                <a:solidFill>
                  <a:srgbClr val="FF0000"/>
                </a:solidFill>
                <a:latin typeface="Roboto Medium"/>
                <a:ea typeface="Roboto Medium"/>
                <a:cs typeface="Roboto Medium"/>
                <a:sym typeface="Roboto Medium"/>
              </a:rPr>
              <a:t>ated</a:t>
            </a:r>
            <a:r>
              <a:rPr lang="tr">
                <a:solidFill>
                  <a:srgbClr val="233E30"/>
                </a:solidFill>
                <a:latin typeface="Roboto Medium"/>
                <a:ea typeface="Roboto Medium"/>
                <a:cs typeface="Roboto Medium"/>
                <a:sym typeface="Roboto Medium"/>
              </a:rPr>
              <a:t>.</a:t>
            </a:r>
            <a:endParaRPr>
              <a:solidFill>
                <a:srgbClr val="233E30"/>
              </a:solidFill>
              <a:latin typeface="Roboto Medium"/>
              <a:ea typeface="Roboto Medium"/>
              <a:cs typeface="Roboto Medium"/>
              <a:sym typeface="Roboto Medium"/>
            </a:endParaRPr>
          </a:p>
        </p:txBody>
      </p:sp>
      <p:sp>
        <p:nvSpPr>
          <p:cNvPr id="329" name="Google Shape;329;p38"/>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sp>
        <p:nvSpPr>
          <p:cNvPr id="330" name="Google Shape;330;p38"/>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Stemming(PorterStemmer)</a:t>
            </a:r>
            <a:endParaRPr sz="1500">
              <a:solidFill>
                <a:srgbClr val="233E30"/>
              </a:solidFill>
              <a:latin typeface="Roboto Medium"/>
              <a:ea typeface="Roboto Medium"/>
              <a:cs typeface="Roboto Medium"/>
              <a:sym typeface="Roboto Medium"/>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9"/>
          <p:cNvSpPr txBox="1">
            <a:spLocks noGrp="1"/>
          </p:cNvSpPr>
          <p:nvPr>
            <p:ph type="body" idx="4294967295"/>
          </p:nvPr>
        </p:nvSpPr>
        <p:spPr>
          <a:xfrm>
            <a:off x="1245150" y="3244525"/>
            <a:ext cx="46491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a:solidFill>
                  <a:srgbClr val="233E30"/>
                </a:solidFill>
                <a:latin typeface="Roboto Medium"/>
                <a:ea typeface="Roboto Medium"/>
                <a:cs typeface="Roboto Medium"/>
                <a:sym typeface="Roboto Medium"/>
              </a:rPr>
              <a:t>I love the new alexa devic ! it's incred help and easi to use . howev , the setup process wa a bit complic .</a:t>
            </a:r>
            <a:endParaRPr>
              <a:solidFill>
                <a:srgbClr val="233E30"/>
              </a:solidFill>
              <a:latin typeface="Roboto Medium"/>
              <a:ea typeface="Roboto Medium"/>
              <a:cs typeface="Roboto Medium"/>
              <a:sym typeface="Roboto Medium"/>
            </a:endParaRPr>
          </a:p>
        </p:txBody>
      </p:sp>
      <p:sp>
        <p:nvSpPr>
          <p:cNvPr id="336" name="Google Shape;336;p39"/>
          <p:cNvSpPr txBox="1">
            <a:spLocks noGrp="1"/>
          </p:cNvSpPr>
          <p:nvPr>
            <p:ph type="title" idx="4294967295"/>
          </p:nvPr>
        </p:nvSpPr>
        <p:spPr>
          <a:xfrm>
            <a:off x="1245150" y="13139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pic>
        <p:nvPicPr>
          <p:cNvPr id="337" name="Google Shape;337;p39"/>
          <p:cNvPicPr preferRelativeResize="0"/>
          <p:nvPr/>
        </p:nvPicPr>
        <p:blipFill>
          <a:blip r:embed="rId3">
            <a:alphaModFix/>
          </a:blip>
          <a:stretch>
            <a:fillRect/>
          </a:stretch>
        </p:blipFill>
        <p:spPr>
          <a:xfrm>
            <a:off x="6093975" y="1929575"/>
            <a:ext cx="2507700" cy="2668745"/>
          </a:xfrm>
          <a:prstGeom prst="rect">
            <a:avLst/>
          </a:prstGeom>
          <a:noFill/>
          <a:ln>
            <a:noFill/>
          </a:ln>
        </p:spPr>
      </p:pic>
      <p:sp>
        <p:nvSpPr>
          <p:cNvPr id="338" name="Google Shape;338;p39"/>
          <p:cNvSpPr txBox="1"/>
          <p:nvPr/>
        </p:nvSpPr>
        <p:spPr>
          <a:xfrm>
            <a:off x="6154650" y="2506900"/>
            <a:ext cx="2507700" cy="15141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2100"/>
              </a:spcBef>
              <a:spcAft>
                <a:spcPts val="0"/>
              </a:spcAft>
              <a:buClr>
                <a:srgbClr val="0D0D0D"/>
              </a:buClr>
              <a:buSzPts val="1100"/>
              <a:buFont typeface="Roboto"/>
              <a:buChar char="●"/>
            </a:pPr>
            <a:r>
              <a:rPr lang="tr" sz="1100">
                <a:solidFill>
                  <a:srgbClr val="0D0D0D"/>
                </a:solidFill>
                <a:latin typeface="Roboto"/>
                <a:ea typeface="Roboto"/>
                <a:cs typeface="Roboto"/>
                <a:sym typeface="Roboto"/>
              </a:rPr>
              <a:t>"</a:t>
            </a:r>
            <a:r>
              <a:rPr lang="tr" sz="1100" b="1">
                <a:solidFill>
                  <a:srgbClr val="0D0D0D"/>
                </a:solidFill>
                <a:latin typeface="Roboto"/>
                <a:ea typeface="Roboto"/>
                <a:cs typeface="Roboto"/>
                <a:sym typeface="Roboto"/>
              </a:rPr>
              <a:t>device" -&gt; "devic"</a:t>
            </a:r>
            <a:endParaRPr sz="1100" b="1">
              <a:solidFill>
                <a:srgbClr val="0D0D0D"/>
              </a:solidFill>
              <a:latin typeface="Roboto"/>
              <a:ea typeface="Roboto"/>
              <a:cs typeface="Roboto"/>
              <a:sym typeface="Roboto"/>
            </a:endParaRPr>
          </a:p>
          <a:p>
            <a:pPr marL="457200" lvl="0" indent="-298450" algn="l" rtl="0">
              <a:lnSpc>
                <a:spcPct val="115000"/>
              </a:lnSpc>
              <a:spcBef>
                <a:spcPts val="0"/>
              </a:spcBef>
              <a:spcAft>
                <a:spcPts val="0"/>
              </a:spcAft>
              <a:buClr>
                <a:srgbClr val="0D0D0D"/>
              </a:buClr>
              <a:buSzPts val="1100"/>
              <a:buFont typeface="Roboto"/>
              <a:buChar char="●"/>
            </a:pPr>
            <a:r>
              <a:rPr lang="tr" sz="1100" b="1">
                <a:solidFill>
                  <a:srgbClr val="0D0D0D"/>
                </a:solidFill>
                <a:latin typeface="Roboto"/>
                <a:ea typeface="Roboto"/>
                <a:cs typeface="Roboto"/>
                <a:sym typeface="Roboto"/>
              </a:rPr>
              <a:t>"incredibly" -&gt; "incred"</a:t>
            </a:r>
            <a:endParaRPr sz="1100" b="1">
              <a:solidFill>
                <a:srgbClr val="0D0D0D"/>
              </a:solidFill>
              <a:latin typeface="Roboto"/>
              <a:ea typeface="Roboto"/>
              <a:cs typeface="Roboto"/>
              <a:sym typeface="Roboto"/>
            </a:endParaRPr>
          </a:p>
          <a:p>
            <a:pPr marL="457200" lvl="0" indent="-298450" algn="l" rtl="0">
              <a:lnSpc>
                <a:spcPct val="115000"/>
              </a:lnSpc>
              <a:spcBef>
                <a:spcPts val="0"/>
              </a:spcBef>
              <a:spcAft>
                <a:spcPts val="0"/>
              </a:spcAft>
              <a:buClr>
                <a:srgbClr val="0D0D0D"/>
              </a:buClr>
              <a:buSzPts val="1100"/>
              <a:buFont typeface="Roboto"/>
              <a:buChar char="●"/>
            </a:pPr>
            <a:r>
              <a:rPr lang="tr" sz="1100" b="1">
                <a:solidFill>
                  <a:srgbClr val="0D0D0D"/>
                </a:solidFill>
                <a:latin typeface="Roboto"/>
                <a:ea typeface="Roboto"/>
                <a:cs typeface="Roboto"/>
                <a:sym typeface="Roboto"/>
              </a:rPr>
              <a:t>"helpful" -&gt; "help"</a:t>
            </a:r>
            <a:endParaRPr sz="1100" b="1">
              <a:solidFill>
                <a:srgbClr val="0D0D0D"/>
              </a:solidFill>
              <a:latin typeface="Roboto"/>
              <a:ea typeface="Roboto"/>
              <a:cs typeface="Roboto"/>
              <a:sym typeface="Roboto"/>
            </a:endParaRPr>
          </a:p>
          <a:p>
            <a:pPr marL="457200" lvl="0" indent="-298450" algn="l" rtl="0">
              <a:lnSpc>
                <a:spcPct val="115000"/>
              </a:lnSpc>
              <a:spcBef>
                <a:spcPts val="0"/>
              </a:spcBef>
              <a:spcAft>
                <a:spcPts val="0"/>
              </a:spcAft>
              <a:buClr>
                <a:srgbClr val="0D0D0D"/>
              </a:buClr>
              <a:buSzPts val="1100"/>
              <a:buFont typeface="Roboto"/>
              <a:buChar char="●"/>
            </a:pPr>
            <a:r>
              <a:rPr lang="tr" sz="1100" b="1">
                <a:solidFill>
                  <a:srgbClr val="0D0D0D"/>
                </a:solidFill>
                <a:latin typeface="Roboto"/>
                <a:ea typeface="Roboto"/>
                <a:cs typeface="Roboto"/>
                <a:sym typeface="Roboto"/>
              </a:rPr>
              <a:t>"easy" -&gt; "easi"</a:t>
            </a:r>
            <a:endParaRPr sz="1100" b="1">
              <a:solidFill>
                <a:srgbClr val="0D0D0D"/>
              </a:solidFill>
              <a:latin typeface="Roboto"/>
              <a:ea typeface="Roboto"/>
              <a:cs typeface="Roboto"/>
              <a:sym typeface="Roboto"/>
            </a:endParaRPr>
          </a:p>
          <a:p>
            <a:pPr marL="457200" lvl="0" indent="-298450" algn="l" rtl="0">
              <a:lnSpc>
                <a:spcPct val="115000"/>
              </a:lnSpc>
              <a:spcBef>
                <a:spcPts val="0"/>
              </a:spcBef>
              <a:spcAft>
                <a:spcPts val="0"/>
              </a:spcAft>
              <a:buClr>
                <a:srgbClr val="0D0D0D"/>
              </a:buClr>
              <a:buSzPts val="1100"/>
              <a:buFont typeface="Roboto"/>
              <a:buChar char="●"/>
            </a:pPr>
            <a:r>
              <a:rPr lang="tr" sz="1100" b="1">
                <a:solidFill>
                  <a:srgbClr val="0D0D0D"/>
                </a:solidFill>
                <a:latin typeface="Roboto"/>
                <a:ea typeface="Roboto"/>
                <a:cs typeface="Roboto"/>
                <a:sym typeface="Roboto"/>
              </a:rPr>
              <a:t>"however" -&gt; "howev"</a:t>
            </a:r>
            <a:endParaRPr sz="1100" b="1">
              <a:solidFill>
                <a:srgbClr val="0D0D0D"/>
              </a:solidFill>
              <a:latin typeface="Roboto"/>
              <a:ea typeface="Roboto"/>
              <a:cs typeface="Roboto"/>
              <a:sym typeface="Roboto"/>
            </a:endParaRPr>
          </a:p>
          <a:p>
            <a:pPr marL="457200" lvl="0" indent="-298450" algn="l" rtl="0">
              <a:lnSpc>
                <a:spcPct val="115000"/>
              </a:lnSpc>
              <a:spcBef>
                <a:spcPts val="0"/>
              </a:spcBef>
              <a:spcAft>
                <a:spcPts val="0"/>
              </a:spcAft>
              <a:buClr>
                <a:srgbClr val="0D0D0D"/>
              </a:buClr>
              <a:buSzPts val="1100"/>
              <a:buFont typeface="Roboto"/>
              <a:buChar char="●"/>
            </a:pPr>
            <a:r>
              <a:rPr lang="tr" sz="1100" b="1">
                <a:solidFill>
                  <a:srgbClr val="0D0D0D"/>
                </a:solidFill>
                <a:latin typeface="Roboto"/>
                <a:ea typeface="Roboto"/>
                <a:cs typeface="Roboto"/>
                <a:sym typeface="Roboto"/>
              </a:rPr>
              <a:t>"complicated" -&gt; "complic"</a:t>
            </a:r>
            <a:endParaRPr sz="1100" b="1">
              <a:solidFill>
                <a:srgbClr val="0D0D0D"/>
              </a:solidFill>
              <a:latin typeface="Roboto"/>
              <a:ea typeface="Roboto"/>
              <a:cs typeface="Roboto"/>
              <a:sym typeface="Roboto"/>
            </a:endParaRPr>
          </a:p>
          <a:p>
            <a:pPr marL="0" lvl="0" indent="0" algn="l" rtl="0">
              <a:spcBef>
                <a:spcPts val="2100"/>
              </a:spcBef>
              <a:spcAft>
                <a:spcPts val="0"/>
              </a:spcAft>
              <a:buNone/>
            </a:pPr>
            <a:endParaRPr sz="1300">
              <a:solidFill>
                <a:schemeClr val="dk2"/>
              </a:solidFill>
              <a:latin typeface="Calibri"/>
              <a:ea typeface="Calibri"/>
              <a:cs typeface="Calibri"/>
              <a:sym typeface="Calibri"/>
            </a:endParaRPr>
          </a:p>
        </p:txBody>
      </p:sp>
      <p:sp>
        <p:nvSpPr>
          <p:cNvPr id="339" name="Google Shape;339;p39"/>
          <p:cNvSpPr txBox="1">
            <a:spLocks noGrp="1"/>
          </p:cNvSpPr>
          <p:nvPr>
            <p:ph type="body" idx="4294967295"/>
          </p:nvPr>
        </p:nvSpPr>
        <p:spPr>
          <a:xfrm>
            <a:off x="1245150" y="2390125"/>
            <a:ext cx="66537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tr" sz="1500">
                <a:solidFill>
                  <a:srgbClr val="233E30"/>
                </a:solidFill>
                <a:latin typeface="Roboto Medium"/>
                <a:ea typeface="Roboto Medium"/>
                <a:cs typeface="Roboto Medium"/>
                <a:sym typeface="Roboto Medium"/>
              </a:rPr>
              <a:t>Stemming(PorterStemmer)</a:t>
            </a:r>
            <a:endParaRPr sz="1500">
              <a:solidFill>
                <a:srgbClr val="233E30"/>
              </a:solidFill>
              <a:latin typeface="Roboto Medium"/>
              <a:ea typeface="Roboto Medium"/>
              <a:cs typeface="Roboto Medium"/>
              <a:sym typeface="Robot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40"/>
          <p:cNvSpPr txBox="1">
            <a:spLocks noGrp="1"/>
          </p:cNvSpPr>
          <p:nvPr>
            <p:ph type="body" idx="4294967295"/>
          </p:nvPr>
        </p:nvSpPr>
        <p:spPr>
          <a:xfrm>
            <a:off x="5231425" y="1468975"/>
            <a:ext cx="1567200" cy="2967900"/>
          </a:xfrm>
          <a:prstGeom prst="rect">
            <a:avLst/>
          </a:prstGeom>
        </p:spPr>
        <p:txBody>
          <a:bodyPr spcFirstLastPara="1" wrap="square" lIns="91425" tIns="91425" rIns="91425" bIns="91425" anchor="ctr" anchorCtr="0">
            <a:noAutofit/>
          </a:bodyPr>
          <a:lstStyle/>
          <a:p>
            <a:pPr marL="0" lvl="0" indent="0" algn="l" rtl="0">
              <a:lnSpc>
                <a:spcPct val="25000"/>
              </a:lnSpc>
              <a:spcBef>
                <a:spcPts val="0"/>
              </a:spcBef>
              <a:spcAft>
                <a:spcPts val="0"/>
              </a:spcAft>
              <a:buNone/>
            </a:pPr>
            <a:r>
              <a:rPr lang="tr" sz="1200">
                <a:solidFill>
                  <a:srgbClr val="233E30"/>
                </a:solidFill>
                <a:latin typeface="Roboto Medium"/>
                <a:ea typeface="Roboto Medium"/>
                <a:cs typeface="Roboto Medium"/>
                <a:sym typeface="Roboto Medium"/>
              </a:rPr>
              <a:t>{</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'love':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'new':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'alexa':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'devic':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'incred':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'help':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'easi':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'use':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'howev':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'setup':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'process':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'bit':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0"/>
              </a:spcAft>
              <a:buNone/>
            </a:pPr>
            <a:r>
              <a:rPr lang="tr" sz="1200">
                <a:solidFill>
                  <a:srgbClr val="233E30"/>
                </a:solidFill>
                <a:latin typeface="Roboto Medium"/>
                <a:ea typeface="Roboto Medium"/>
                <a:cs typeface="Roboto Medium"/>
                <a:sym typeface="Roboto Medium"/>
              </a:rPr>
              <a:t>  'complic': 1</a:t>
            </a:r>
            <a:endParaRPr sz="1200">
              <a:solidFill>
                <a:srgbClr val="233E30"/>
              </a:solidFill>
              <a:latin typeface="Roboto Medium"/>
              <a:ea typeface="Roboto Medium"/>
              <a:cs typeface="Roboto Medium"/>
              <a:sym typeface="Roboto Medium"/>
            </a:endParaRPr>
          </a:p>
          <a:p>
            <a:pPr marL="0" lvl="0" indent="0" algn="l" rtl="0">
              <a:lnSpc>
                <a:spcPct val="25000"/>
              </a:lnSpc>
              <a:spcBef>
                <a:spcPts val="1200"/>
              </a:spcBef>
              <a:spcAft>
                <a:spcPts val="1200"/>
              </a:spcAft>
              <a:buNone/>
            </a:pPr>
            <a:r>
              <a:rPr lang="tr" sz="1200">
                <a:solidFill>
                  <a:srgbClr val="233E30"/>
                </a:solidFill>
                <a:latin typeface="Roboto Medium"/>
                <a:ea typeface="Roboto Medium"/>
                <a:cs typeface="Roboto Medium"/>
                <a:sym typeface="Roboto Medium"/>
              </a:rPr>
              <a:t>}</a:t>
            </a:r>
            <a:endParaRPr sz="1200">
              <a:solidFill>
                <a:srgbClr val="233E30"/>
              </a:solidFill>
              <a:latin typeface="Roboto Medium"/>
              <a:ea typeface="Roboto Medium"/>
              <a:cs typeface="Roboto Medium"/>
              <a:sym typeface="Roboto Medium"/>
            </a:endParaRPr>
          </a:p>
        </p:txBody>
      </p:sp>
      <p:sp>
        <p:nvSpPr>
          <p:cNvPr id="345" name="Google Shape;345;p40"/>
          <p:cNvSpPr txBox="1">
            <a:spLocks noGrp="1"/>
          </p:cNvSpPr>
          <p:nvPr>
            <p:ph type="title" idx="4294967295"/>
          </p:nvPr>
        </p:nvSpPr>
        <p:spPr>
          <a:xfrm>
            <a:off x="474900" y="2310150"/>
            <a:ext cx="3992100" cy="5232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tr" sz="2200">
                <a:solidFill>
                  <a:srgbClr val="08170F"/>
                </a:solidFill>
                <a:latin typeface="Impact"/>
                <a:ea typeface="Impact"/>
                <a:cs typeface="Impact"/>
                <a:sym typeface="Impact"/>
              </a:rPr>
              <a:t>BoW Model (</a:t>
            </a:r>
            <a:r>
              <a:rPr lang="tr" sz="2200" b="0">
                <a:solidFill>
                  <a:srgbClr val="08170F"/>
                </a:solidFill>
                <a:latin typeface="Impact"/>
                <a:ea typeface="Impact"/>
                <a:cs typeface="Impact"/>
                <a:sym typeface="Impact"/>
              </a:rPr>
              <a:t>CountVectorizer)</a:t>
            </a:r>
            <a:endParaRPr sz="2200" b="0">
              <a:solidFill>
                <a:srgbClr val="08170F"/>
              </a:solidFill>
              <a:latin typeface="Impact"/>
              <a:ea typeface="Impact"/>
              <a:cs typeface="Impact"/>
              <a:sym typeface="Impact"/>
            </a:endParaRPr>
          </a:p>
        </p:txBody>
      </p:sp>
      <p:sp>
        <p:nvSpPr>
          <p:cNvPr id="346" name="Google Shape;346;p40"/>
          <p:cNvSpPr txBox="1">
            <a:spLocks noGrp="1"/>
          </p:cNvSpPr>
          <p:nvPr>
            <p:ph type="title" idx="4294967295"/>
          </p:nvPr>
        </p:nvSpPr>
        <p:spPr>
          <a:xfrm>
            <a:off x="1245150" y="475775"/>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Preprocessing</a:t>
            </a:r>
            <a:endParaRPr>
              <a:solidFill>
                <a:srgbClr val="08170F"/>
              </a:solidFill>
              <a:latin typeface="Krona One"/>
              <a:ea typeface="Krona One"/>
              <a:cs typeface="Krona One"/>
              <a:sym typeface="Krona One"/>
            </a:endParaRPr>
          </a:p>
        </p:txBody>
      </p:sp>
      <p:pic>
        <p:nvPicPr>
          <p:cNvPr id="347" name="Google Shape;347;p40" title="Vektör çizim alışveriş çantası | Halka açık vektörler"/>
          <p:cNvPicPr preferRelativeResize="0"/>
          <p:nvPr/>
        </p:nvPicPr>
        <p:blipFill>
          <a:blip r:embed="rId3">
            <a:alphaModFix/>
          </a:blip>
          <a:stretch>
            <a:fillRect/>
          </a:stretch>
        </p:blipFill>
        <p:spPr>
          <a:xfrm>
            <a:off x="6203450" y="977400"/>
            <a:ext cx="2242675" cy="3784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21"/>
        <p:cNvGrpSpPr/>
        <p:nvPr/>
      </p:nvGrpSpPr>
      <p:grpSpPr>
        <a:xfrm>
          <a:off x="0" y="0"/>
          <a:ext cx="0" cy="0"/>
          <a:chOff x="0" y="0"/>
          <a:chExt cx="0" cy="0"/>
        </a:xfrm>
      </p:grpSpPr>
      <p:sp>
        <p:nvSpPr>
          <p:cNvPr id="222" name="Google Shape;222;p23"/>
          <p:cNvSpPr txBox="1">
            <a:spLocks noGrp="1"/>
          </p:cNvSpPr>
          <p:nvPr>
            <p:ph type="ctrTitle"/>
          </p:nvPr>
        </p:nvSpPr>
        <p:spPr>
          <a:xfrm>
            <a:off x="498075" y="880850"/>
            <a:ext cx="6669600" cy="943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tr" sz="1500"/>
              <a:t>CONTENTS:</a:t>
            </a:r>
            <a:endParaRPr sz="1500"/>
          </a:p>
        </p:txBody>
      </p:sp>
      <p:sp>
        <p:nvSpPr>
          <p:cNvPr id="223" name="Google Shape;223;p23"/>
          <p:cNvSpPr txBox="1">
            <a:spLocks noGrp="1"/>
          </p:cNvSpPr>
          <p:nvPr>
            <p:ph type="subTitle" idx="1"/>
          </p:nvPr>
        </p:nvSpPr>
        <p:spPr>
          <a:xfrm>
            <a:off x="498075" y="1626350"/>
            <a:ext cx="3449400" cy="2350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tr"/>
              <a:t>Aim of Project</a:t>
            </a:r>
            <a:endParaRPr/>
          </a:p>
          <a:p>
            <a:pPr marL="457200" lvl="0" indent="-330200" algn="l" rtl="0">
              <a:spcBef>
                <a:spcPts val="0"/>
              </a:spcBef>
              <a:spcAft>
                <a:spcPts val="0"/>
              </a:spcAft>
              <a:buSzPts val="1600"/>
              <a:buChar char="❖"/>
            </a:pPr>
            <a:r>
              <a:rPr lang="tr"/>
              <a:t>Datasets</a:t>
            </a:r>
            <a:endParaRPr/>
          </a:p>
          <a:p>
            <a:pPr marL="457200" lvl="0" indent="-330200" algn="l" rtl="0">
              <a:spcBef>
                <a:spcPts val="0"/>
              </a:spcBef>
              <a:spcAft>
                <a:spcPts val="0"/>
              </a:spcAft>
              <a:buSzPts val="1600"/>
              <a:buChar char="❖"/>
            </a:pPr>
            <a:r>
              <a:rPr lang="tr"/>
              <a:t>Data Preprocessing</a:t>
            </a:r>
            <a:endParaRPr/>
          </a:p>
          <a:p>
            <a:pPr marL="457200" lvl="0" indent="-330200" algn="l" rtl="0">
              <a:spcBef>
                <a:spcPts val="0"/>
              </a:spcBef>
              <a:spcAft>
                <a:spcPts val="0"/>
              </a:spcAft>
              <a:buSzPts val="1600"/>
              <a:buChar char="❖"/>
            </a:pPr>
            <a:r>
              <a:rPr lang="tr"/>
              <a:t>Model Training and Evaluation</a:t>
            </a:r>
            <a:endParaRPr/>
          </a:p>
          <a:p>
            <a:pPr marL="457200" lvl="0" indent="-330200" algn="l" rtl="0">
              <a:spcBef>
                <a:spcPts val="0"/>
              </a:spcBef>
              <a:spcAft>
                <a:spcPts val="0"/>
              </a:spcAft>
              <a:buSzPts val="1600"/>
              <a:buChar char="❖"/>
            </a:pPr>
            <a:r>
              <a:rPr lang="tr"/>
              <a:t>Model Selection</a:t>
            </a:r>
            <a:endParaRPr/>
          </a:p>
          <a:p>
            <a:pPr marL="457200" lvl="0" indent="-330200" algn="l" rtl="0">
              <a:spcBef>
                <a:spcPts val="0"/>
              </a:spcBef>
              <a:spcAft>
                <a:spcPts val="0"/>
              </a:spcAft>
              <a:buSzPts val="1600"/>
              <a:buChar char="❖"/>
            </a:pPr>
            <a:r>
              <a:rPr lang="tr"/>
              <a:t>Evaluation and Validation</a:t>
            </a:r>
            <a:endParaRPr/>
          </a:p>
          <a:p>
            <a:pPr marL="457200" lvl="0" indent="-330200" algn="l" rtl="0">
              <a:spcBef>
                <a:spcPts val="0"/>
              </a:spcBef>
              <a:spcAft>
                <a:spcPts val="0"/>
              </a:spcAft>
              <a:buSzPts val="1600"/>
              <a:buChar char="❖"/>
            </a:pPr>
            <a:r>
              <a:rPr lang="tr"/>
              <a:t>Evaluation Metrics</a:t>
            </a:r>
            <a:endParaRPr/>
          </a:p>
          <a:p>
            <a:pPr marL="457200" lvl="0" indent="-330200" algn="l" rtl="0">
              <a:spcBef>
                <a:spcPts val="0"/>
              </a:spcBef>
              <a:spcAft>
                <a:spcPts val="0"/>
              </a:spcAft>
              <a:buSzPts val="1600"/>
              <a:buChar char="❖"/>
            </a:pPr>
            <a:r>
              <a:rPr lang="tr"/>
              <a:t>Results and Future Works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41"/>
          <p:cNvPicPr preferRelativeResize="0"/>
          <p:nvPr/>
        </p:nvPicPr>
        <p:blipFill>
          <a:blip r:embed="rId3">
            <a:alphaModFix/>
          </a:blip>
          <a:stretch>
            <a:fillRect/>
          </a:stretch>
        </p:blipFill>
        <p:spPr>
          <a:xfrm>
            <a:off x="2116688" y="768900"/>
            <a:ext cx="4910624" cy="36056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2"/>
          <p:cNvSpPr txBox="1">
            <a:spLocks noGrp="1"/>
          </p:cNvSpPr>
          <p:nvPr>
            <p:ph type="ctrTitle"/>
          </p:nvPr>
        </p:nvSpPr>
        <p:spPr>
          <a:xfrm>
            <a:off x="1286275" y="1822825"/>
            <a:ext cx="70908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Model Training and Evaluation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3"/>
          <p:cNvSpPr txBox="1">
            <a:spLocks noGrp="1"/>
          </p:cNvSpPr>
          <p:nvPr>
            <p:ph type="title"/>
          </p:nvPr>
        </p:nvSpPr>
        <p:spPr>
          <a:xfrm>
            <a:off x="439225" y="733525"/>
            <a:ext cx="4547400" cy="615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SzPts val="990"/>
              <a:buNone/>
            </a:pPr>
            <a:r>
              <a:rPr lang="tr" sz="1979">
                <a:solidFill>
                  <a:srgbClr val="08170F"/>
                </a:solidFill>
                <a:latin typeface="Krona One"/>
                <a:ea typeface="Krona One"/>
                <a:cs typeface="Krona One"/>
                <a:sym typeface="Krona One"/>
              </a:rPr>
              <a:t>XGBoost Classifier</a:t>
            </a:r>
            <a:endParaRPr sz="1979">
              <a:solidFill>
                <a:srgbClr val="08170F"/>
              </a:solidFill>
              <a:latin typeface="Krona One"/>
              <a:ea typeface="Krona One"/>
              <a:cs typeface="Krona One"/>
              <a:sym typeface="Krona One"/>
            </a:endParaRPr>
          </a:p>
        </p:txBody>
      </p:sp>
      <p:sp>
        <p:nvSpPr>
          <p:cNvPr id="363" name="Google Shape;363;p43"/>
          <p:cNvSpPr txBox="1"/>
          <p:nvPr/>
        </p:nvSpPr>
        <p:spPr>
          <a:xfrm>
            <a:off x="439225" y="1590875"/>
            <a:ext cx="3532800" cy="221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tr" sz="900">
                <a:solidFill>
                  <a:srgbClr val="273239"/>
                </a:solidFill>
                <a:latin typeface="Roboto Medium"/>
                <a:ea typeface="Roboto Medium"/>
                <a:cs typeface="Roboto Medium"/>
                <a:sym typeface="Roboto Medium"/>
              </a:rPr>
              <a:t>XGBoost (Extreme Gradient Boosting) is a popular and powerful machine learning algorithm used for both classification and regression tasks.</a:t>
            </a:r>
            <a:endParaRPr sz="900">
              <a:solidFill>
                <a:srgbClr val="273239"/>
              </a:solidFill>
              <a:latin typeface="Roboto Medium"/>
              <a:ea typeface="Roboto Medium"/>
              <a:cs typeface="Roboto Medium"/>
              <a:sym typeface="Roboto Medium"/>
            </a:endParaRPr>
          </a:p>
          <a:p>
            <a:pPr marL="0" lvl="0" indent="0" algn="l" rtl="0">
              <a:lnSpc>
                <a:spcPct val="115000"/>
              </a:lnSpc>
              <a:spcBef>
                <a:spcPts val="1200"/>
              </a:spcBef>
              <a:spcAft>
                <a:spcPts val="0"/>
              </a:spcAft>
              <a:buNone/>
            </a:pPr>
            <a:r>
              <a:rPr lang="tr" sz="900">
                <a:solidFill>
                  <a:srgbClr val="273239"/>
                </a:solidFill>
                <a:latin typeface="Roboto Medium"/>
                <a:ea typeface="Roboto Medium"/>
                <a:cs typeface="Roboto Medium"/>
                <a:sym typeface="Roboto Medium"/>
              </a:rPr>
              <a:t> It belongs to the ensemble learning methods, specifically boosting, which combines multiple weak learners (typically decision trees) sequentially to create a strong learner.</a:t>
            </a:r>
            <a:endParaRPr sz="900">
              <a:solidFill>
                <a:srgbClr val="273239"/>
              </a:solidFill>
              <a:latin typeface="Roboto Medium"/>
              <a:ea typeface="Roboto Medium"/>
              <a:cs typeface="Roboto Medium"/>
              <a:sym typeface="Roboto Medium"/>
            </a:endParaRPr>
          </a:p>
          <a:p>
            <a:pPr marL="0" lvl="0" indent="0" algn="l" rtl="0">
              <a:lnSpc>
                <a:spcPct val="115000"/>
              </a:lnSpc>
              <a:spcBef>
                <a:spcPts val="1200"/>
              </a:spcBef>
              <a:spcAft>
                <a:spcPts val="0"/>
              </a:spcAft>
              <a:buNone/>
            </a:pPr>
            <a:r>
              <a:rPr lang="tr" sz="900">
                <a:solidFill>
                  <a:srgbClr val="273239"/>
                </a:solidFill>
                <a:latin typeface="Roboto Medium"/>
                <a:ea typeface="Roboto Medium"/>
                <a:cs typeface="Roboto Medium"/>
                <a:sym typeface="Roboto Medium"/>
              </a:rPr>
              <a:t>XGBoost is a gradient boosting algorithm in which decision trees are trained sequentially.</a:t>
            </a:r>
            <a:endParaRPr sz="900">
              <a:solidFill>
                <a:srgbClr val="273239"/>
              </a:solidFill>
              <a:latin typeface="Roboto Medium"/>
              <a:ea typeface="Roboto Medium"/>
              <a:cs typeface="Roboto Medium"/>
              <a:sym typeface="Roboto Medium"/>
            </a:endParaRPr>
          </a:p>
          <a:p>
            <a:pPr marL="457200" lvl="0" indent="-285750" algn="l" rtl="0">
              <a:lnSpc>
                <a:spcPct val="115000"/>
              </a:lnSpc>
              <a:spcBef>
                <a:spcPts val="1200"/>
              </a:spcBef>
              <a:spcAft>
                <a:spcPts val="0"/>
              </a:spcAft>
              <a:buClr>
                <a:srgbClr val="273239"/>
              </a:buClr>
              <a:buSzPts val="900"/>
              <a:buFont typeface="Roboto Medium"/>
              <a:buChar char="●"/>
            </a:pPr>
            <a:r>
              <a:rPr lang="tr" sz="900" b="1">
                <a:solidFill>
                  <a:srgbClr val="273239"/>
                </a:solidFill>
                <a:latin typeface="Roboto"/>
                <a:ea typeface="Roboto"/>
                <a:cs typeface="Roboto"/>
                <a:sym typeface="Roboto"/>
              </a:rPr>
              <a:t>Gradient Boosting</a:t>
            </a:r>
            <a:r>
              <a:rPr lang="tr" sz="900">
                <a:solidFill>
                  <a:srgbClr val="273239"/>
                </a:solidFill>
                <a:latin typeface="Roboto Medium"/>
                <a:ea typeface="Roboto Medium"/>
                <a:cs typeface="Roboto Medium"/>
                <a:sym typeface="Roboto Medium"/>
              </a:rPr>
              <a:t>: Each tree is optimized to fix bugs of previous trees.</a:t>
            </a:r>
            <a:endParaRPr sz="900">
              <a:solidFill>
                <a:srgbClr val="273239"/>
              </a:solidFill>
              <a:latin typeface="Roboto Medium"/>
              <a:ea typeface="Roboto Medium"/>
              <a:cs typeface="Roboto Medium"/>
              <a:sym typeface="Roboto Medium"/>
            </a:endParaRPr>
          </a:p>
        </p:txBody>
      </p:sp>
      <p:pic>
        <p:nvPicPr>
          <p:cNvPr id="364" name="Google Shape;364;p43"/>
          <p:cNvPicPr preferRelativeResize="0"/>
          <p:nvPr/>
        </p:nvPicPr>
        <p:blipFill>
          <a:blip r:embed="rId3">
            <a:alphaModFix/>
          </a:blip>
          <a:stretch>
            <a:fillRect/>
          </a:stretch>
        </p:blipFill>
        <p:spPr>
          <a:xfrm>
            <a:off x="3972025" y="1416275"/>
            <a:ext cx="4753249" cy="25679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44"/>
          <p:cNvSpPr txBox="1"/>
          <p:nvPr/>
        </p:nvSpPr>
        <p:spPr>
          <a:xfrm>
            <a:off x="358850" y="426125"/>
            <a:ext cx="56316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b="1">
                <a:solidFill>
                  <a:srgbClr val="0D0D0D"/>
                </a:solidFill>
                <a:highlight>
                  <a:srgbClr val="FFFFFF"/>
                </a:highlight>
                <a:latin typeface="Roboto"/>
                <a:ea typeface="Roboto"/>
                <a:cs typeface="Roboto"/>
                <a:sym typeface="Roboto"/>
              </a:rPr>
              <a:t>Harnessing XGBoost for Sentiment Analysis in Amazon Reviews</a:t>
            </a:r>
            <a:endParaRPr sz="1500" b="1">
              <a:solidFill>
                <a:schemeClr val="dk2"/>
              </a:solidFill>
              <a:latin typeface="Calibri"/>
              <a:ea typeface="Calibri"/>
              <a:cs typeface="Calibri"/>
              <a:sym typeface="Calibri"/>
            </a:endParaRPr>
          </a:p>
        </p:txBody>
      </p:sp>
      <p:pic>
        <p:nvPicPr>
          <p:cNvPr id="370" name="Google Shape;370;p44"/>
          <p:cNvPicPr preferRelativeResize="0"/>
          <p:nvPr/>
        </p:nvPicPr>
        <p:blipFill rotWithShape="1">
          <a:blip r:embed="rId3">
            <a:alphaModFix/>
          </a:blip>
          <a:srcRect t="2720" b="-2719"/>
          <a:stretch/>
        </p:blipFill>
        <p:spPr>
          <a:xfrm>
            <a:off x="358850" y="1162173"/>
            <a:ext cx="5025175" cy="2819150"/>
          </a:xfrm>
          <a:prstGeom prst="rect">
            <a:avLst/>
          </a:prstGeom>
          <a:noFill/>
          <a:ln>
            <a:noFill/>
          </a:ln>
        </p:spPr>
      </p:pic>
      <p:sp>
        <p:nvSpPr>
          <p:cNvPr id="371" name="Google Shape;371;p44"/>
          <p:cNvSpPr txBox="1"/>
          <p:nvPr/>
        </p:nvSpPr>
        <p:spPr>
          <a:xfrm>
            <a:off x="5226500" y="1405175"/>
            <a:ext cx="3583800" cy="34365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2100"/>
              </a:spcBef>
              <a:spcAft>
                <a:spcPts val="0"/>
              </a:spcAft>
              <a:buClr>
                <a:srgbClr val="0D0D0D"/>
              </a:buClr>
              <a:buSzPts val="1200"/>
              <a:buFont typeface="Roboto"/>
              <a:buChar char="●"/>
            </a:pPr>
            <a:r>
              <a:rPr lang="tr" sz="1200">
                <a:solidFill>
                  <a:srgbClr val="FF0000"/>
                </a:solidFill>
                <a:highlight>
                  <a:srgbClr val="FFFFFF"/>
                </a:highlight>
                <a:latin typeface="Roboto"/>
                <a:ea typeface="Roboto"/>
                <a:cs typeface="Roboto"/>
                <a:sym typeface="Roboto"/>
              </a:rPr>
              <a:t>Preparation</a:t>
            </a:r>
            <a:r>
              <a:rPr lang="tr" sz="1200">
                <a:solidFill>
                  <a:srgbClr val="0D0D0D"/>
                </a:solidFill>
                <a:highlight>
                  <a:srgbClr val="FFFFFF"/>
                </a:highlight>
                <a:latin typeface="Roboto"/>
                <a:ea typeface="Roboto"/>
                <a:cs typeface="Roboto"/>
                <a:sym typeface="Roboto"/>
              </a:rPr>
              <a:t>: Clean up reviews, removing unnecessary words and breaking them into understandable pieces.</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FF0000"/>
                </a:solidFill>
                <a:highlight>
                  <a:srgbClr val="FFFFFF"/>
                </a:highlight>
                <a:latin typeface="Roboto"/>
                <a:ea typeface="Roboto"/>
                <a:cs typeface="Roboto"/>
                <a:sym typeface="Roboto"/>
              </a:rPr>
              <a:t>Turning Words into Numbers</a:t>
            </a:r>
            <a:r>
              <a:rPr lang="tr" sz="1200">
                <a:solidFill>
                  <a:srgbClr val="0D0D0D"/>
                </a:solidFill>
                <a:highlight>
                  <a:srgbClr val="FFFFFF"/>
                </a:highlight>
                <a:latin typeface="Roboto"/>
                <a:ea typeface="Roboto"/>
                <a:cs typeface="Roboto"/>
                <a:sym typeface="Roboto"/>
              </a:rPr>
              <a:t>: Convert words into numbers using techniques like word counting or unique representation.</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FF0000"/>
                </a:solidFill>
                <a:highlight>
                  <a:srgbClr val="FFFFFF"/>
                </a:highlight>
                <a:latin typeface="Roboto"/>
                <a:ea typeface="Roboto"/>
                <a:cs typeface="Roboto"/>
                <a:sym typeface="Roboto"/>
              </a:rPr>
              <a:t>Training the Model</a:t>
            </a:r>
            <a:r>
              <a:rPr lang="tr" sz="1200">
                <a:solidFill>
                  <a:srgbClr val="0D0D0D"/>
                </a:solidFill>
                <a:highlight>
                  <a:srgbClr val="FFFFFF"/>
                </a:highlight>
                <a:latin typeface="Roboto"/>
                <a:ea typeface="Roboto"/>
                <a:cs typeface="Roboto"/>
                <a:sym typeface="Roboto"/>
              </a:rPr>
              <a:t>: Teach XGBoost to recognize positive or negative sentiment by feeding it labeled reviews.</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FF0000"/>
                </a:solidFill>
                <a:highlight>
                  <a:srgbClr val="FFFFFF"/>
                </a:highlight>
                <a:latin typeface="Roboto"/>
                <a:ea typeface="Roboto"/>
                <a:cs typeface="Roboto"/>
                <a:sym typeface="Roboto"/>
              </a:rPr>
              <a:t>Testing</a:t>
            </a:r>
            <a:r>
              <a:rPr lang="tr" sz="1200">
                <a:solidFill>
                  <a:srgbClr val="0D0D0D"/>
                </a:solidFill>
                <a:highlight>
                  <a:srgbClr val="FFFFFF"/>
                </a:highlight>
                <a:latin typeface="Roboto"/>
                <a:ea typeface="Roboto"/>
                <a:cs typeface="Roboto"/>
                <a:sym typeface="Roboto"/>
              </a:rPr>
              <a:t>: Evaluate the model's performance by testing it with new, unseen reviews.</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FF0000"/>
                </a:solidFill>
                <a:highlight>
                  <a:srgbClr val="FFFFFF"/>
                </a:highlight>
                <a:latin typeface="Roboto"/>
                <a:ea typeface="Roboto"/>
                <a:cs typeface="Roboto"/>
                <a:sym typeface="Roboto"/>
              </a:rPr>
              <a:t>Using it for Amazon Reviews</a:t>
            </a:r>
            <a:r>
              <a:rPr lang="tr" sz="1200">
                <a:solidFill>
                  <a:srgbClr val="0D0D0D"/>
                </a:solidFill>
                <a:highlight>
                  <a:srgbClr val="FFFFFF"/>
                </a:highlight>
                <a:latin typeface="Roboto"/>
                <a:ea typeface="Roboto"/>
                <a:cs typeface="Roboto"/>
                <a:sym typeface="Roboto"/>
              </a:rPr>
              <a:t>: Apply the trained XGBoost model to analyze new Amazon reviews and determine customer sentiment.</a:t>
            </a:r>
            <a:endParaRPr sz="1200">
              <a:solidFill>
                <a:srgbClr val="0D0D0D"/>
              </a:solidFill>
              <a:highlight>
                <a:srgbClr val="FFFFFF"/>
              </a:highlight>
              <a:latin typeface="Roboto"/>
              <a:ea typeface="Roboto"/>
              <a:cs typeface="Roboto"/>
              <a:sym typeface="Roboto"/>
            </a:endParaRPr>
          </a:p>
          <a:p>
            <a:pPr marL="0" lvl="0" indent="0" algn="l" rtl="0">
              <a:spcBef>
                <a:spcPts val="600"/>
              </a:spcBef>
              <a:spcAft>
                <a:spcPts val="0"/>
              </a:spcAft>
              <a:buNone/>
            </a:pPr>
            <a:endParaRPr sz="1300">
              <a:solidFill>
                <a:schemeClr val="dk2"/>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5"/>
          <p:cNvSpPr txBox="1">
            <a:spLocks noGrp="1"/>
          </p:cNvSpPr>
          <p:nvPr>
            <p:ph type="title"/>
          </p:nvPr>
        </p:nvSpPr>
        <p:spPr>
          <a:xfrm>
            <a:off x="1035825" y="64225"/>
            <a:ext cx="6653700" cy="585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tr" sz="2600">
                <a:solidFill>
                  <a:srgbClr val="08170F"/>
                </a:solidFill>
                <a:latin typeface="Krona One"/>
                <a:ea typeface="Krona One"/>
                <a:cs typeface="Krona One"/>
                <a:sym typeface="Krona One"/>
              </a:rPr>
              <a:t>XGBoost Classifier</a:t>
            </a:r>
            <a:endParaRPr sz="2600">
              <a:solidFill>
                <a:srgbClr val="08170F"/>
              </a:solidFill>
              <a:latin typeface="Krona One"/>
              <a:ea typeface="Krona One"/>
              <a:cs typeface="Krona One"/>
              <a:sym typeface="Krona One"/>
            </a:endParaRPr>
          </a:p>
        </p:txBody>
      </p:sp>
      <p:pic>
        <p:nvPicPr>
          <p:cNvPr id="377" name="Google Shape;377;p45"/>
          <p:cNvPicPr preferRelativeResize="0"/>
          <p:nvPr/>
        </p:nvPicPr>
        <p:blipFill>
          <a:blip r:embed="rId3">
            <a:alphaModFix/>
          </a:blip>
          <a:stretch>
            <a:fillRect/>
          </a:stretch>
        </p:blipFill>
        <p:spPr>
          <a:xfrm>
            <a:off x="1806150" y="693963"/>
            <a:ext cx="4485350" cy="2461700"/>
          </a:xfrm>
          <a:prstGeom prst="rect">
            <a:avLst/>
          </a:prstGeom>
          <a:noFill/>
          <a:ln>
            <a:noFill/>
          </a:ln>
        </p:spPr>
      </p:pic>
      <p:pic>
        <p:nvPicPr>
          <p:cNvPr id="378" name="Google Shape;378;p45"/>
          <p:cNvPicPr preferRelativeResize="0"/>
          <p:nvPr/>
        </p:nvPicPr>
        <p:blipFill>
          <a:blip r:embed="rId4">
            <a:alphaModFix/>
          </a:blip>
          <a:stretch>
            <a:fillRect/>
          </a:stretch>
        </p:blipFill>
        <p:spPr>
          <a:xfrm>
            <a:off x="695275" y="3082975"/>
            <a:ext cx="7304076" cy="1943100"/>
          </a:xfrm>
          <a:prstGeom prst="rect">
            <a:avLst/>
          </a:prstGeom>
          <a:noFill/>
          <a:ln>
            <a:noFill/>
          </a:ln>
        </p:spPr>
      </p:pic>
      <p:pic>
        <p:nvPicPr>
          <p:cNvPr id="379" name="Google Shape;379;p45"/>
          <p:cNvPicPr preferRelativeResize="0"/>
          <p:nvPr/>
        </p:nvPicPr>
        <p:blipFill>
          <a:blip r:embed="rId5">
            <a:alphaModFix/>
          </a:blip>
          <a:stretch>
            <a:fillRect/>
          </a:stretch>
        </p:blipFill>
        <p:spPr>
          <a:xfrm>
            <a:off x="1882350" y="1128526"/>
            <a:ext cx="892361" cy="1728075"/>
          </a:xfrm>
          <a:prstGeom prst="rect">
            <a:avLst/>
          </a:prstGeom>
          <a:noFill/>
          <a:ln>
            <a:noFill/>
          </a:ln>
        </p:spPr>
      </p:pic>
      <p:pic>
        <p:nvPicPr>
          <p:cNvPr id="380" name="Google Shape;380;p45"/>
          <p:cNvPicPr preferRelativeResize="0"/>
          <p:nvPr/>
        </p:nvPicPr>
        <p:blipFill>
          <a:blip r:embed="rId6">
            <a:alphaModFix/>
          </a:blip>
          <a:stretch>
            <a:fillRect/>
          </a:stretch>
        </p:blipFill>
        <p:spPr>
          <a:xfrm>
            <a:off x="3289725" y="1128525"/>
            <a:ext cx="981800" cy="1728075"/>
          </a:xfrm>
          <a:prstGeom prst="rect">
            <a:avLst/>
          </a:prstGeom>
          <a:noFill/>
          <a:ln>
            <a:noFill/>
          </a:ln>
        </p:spPr>
      </p:pic>
      <p:pic>
        <p:nvPicPr>
          <p:cNvPr id="381" name="Google Shape;381;p45"/>
          <p:cNvPicPr preferRelativeResize="0"/>
          <p:nvPr/>
        </p:nvPicPr>
        <p:blipFill>
          <a:blip r:embed="rId7">
            <a:alphaModFix/>
          </a:blip>
          <a:stretch>
            <a:fillRect/>
          </a:stretch>
        </p:blipFill>
        <p:spPr>
          <a:xfrm>
            <a:off x="4959200" y="976900"/>
            <a:ext cx="1034825" cy="1236550"/>
          </a:xfrm>
          <a:prstGeom prst="rect">
            <a:avLst/>
          </a:prstGeom>
          <a:noFill/>
          <a:ln>
            <a:noFill/>
          </a:ln>
        </p:spPr>
      </p:pic>
      <p:pic>
        <p:nvPicPr>
          <p:cNvPr id="382" name="Google Shape;382;p45"/>
          <p:cNvPicPr preferRelativeResize="0"/>
          <p:nvPr/>
        </p:nvPicPr>
        <p:blipFill>
          <a:blip r:embed="rId8">
            <a:alphaModFix/>
          </a:blip>
          <a:stretch>
            <a:fillRect/>
          </a:stretch>
        </p:blipFill>
        <p:spPr>
          <a:xfrm>
            <a:off x="4959200" y="2452775"/>
            <a:ext cx="1071000" cy="519175"/>
          </a:xfrm>
          <a:prstGeom prst="rect">
            <a:avLst/>
          </a:prstGeom>
          <a:noFill/>
          <a:ln>
            <a:noFill/>
          </a:ln>
        </p:spPr>
      </p:pic>
      <p:sp>
        <p:nvSpPr>
          <p:cNvPr id="383" name="Google Shape;383;p45"/>
          <p:cNvSpPr txBox="1"/>
          <p:nvPr/>
        </p:nvSpPr>
        <p:spPr>
          <a:xfrm>
            <a:off x="6169550" y="720500"/>
            <a:ext cx="2687700" cy="1405200"/>
          </a:xfrm>
          <a:prstGeom prst="rect">
            <a:avLst/>
          </a:prstGeom>
          <a:noFill/>
          <a:ln>
            <a:noFill/>
          </a:ln>
        </p:spPr>
        <p:txBody>
          <a:bodyPr spcFirstLastPara="1" wrap="square" lIns="91425" tIns="91425" rIns="91425" bIns="91425" anchor="t" anchorCtr="0">
            <a:noAutofit/>
          </a:bodyPr>
          <a:lstStyle/>
          <a:p>
            <a:pPr marL="0" marR="38100" lvl="0" indent="0" algn="l" rtl="0">
              <a:lnSpc>
                <a:spcPct val="128571"/>
              </a:lnSpc>
              <a:spcBef>
                <a:spcPts val="0"/>
              </a:spcBef>
              <a:spcAft>
                <a:spcPts val="0"/>
              </a:spcAft>
              <a:buNone/>
            </a:pPr>
            <a:r>
              <a:rPr lang="tr" sz="1100">
                <a:solidFill>
                  <a:srgbClr val="202124"/>
                </a:solidFill>
                <a:highlight>
                  <a:srgbClr val="F8F9FA"/>
                </a:highlight>
              </a:rPr>
              <a:t>Features: Data to use when making modern predictions</a:t>
            </a:r>
            <a:endParaRPr sz="1100">
              <a:solidFill>
                <a:srgbClr val="202124"/>
              </a:solidFill>
              <a:highlight>
                <a:srgbClr val="F8F9FA"/>
              </a:highlight>
            </a:endParaRPr>
          </a:p>
          <a:p>
            <a:pPr marL="0" marR="38100" lvl="0" indent="0" algn="l" rtl="0">
              <a:lnSpc>
                <a:spcPct val="128571"/>
              </a:lnSpc>
              <a:spcBef>
                <a:spcPts val="0"/>
              </a:spcBef>
              <a:spcAft>
                <a:spcPts val="0"/>
              </a:spcAft>
              <a:buNone/>
            </a:pPr>
            <a:endParaRPr sz="1100">
              <a:solidFill>
                <a:srgbClr val="202124"/>
              </a:solidFill>
              <a:highlight>
                <a:srgbClr val="F8F9FA"/>
              </a:highlight>
            </a:endParaRPr>
          </a:p>
          <a:p>
            <a:pPr marL="0" marR="38100" lvl="0" indent="0" algn="l" rtl="0">
              <a:lnSpc>
                <a:spcPct val="128571"/>
              </a:lnSpc>
              <a:spcBef>
                <a:spcPts val="0"/>
              </a:spcBef>
              <a:spcAft>
                <a:spcPts val="0"/>
              </a:spcAft>
              <a:buNone/>
            </a:pPr>
            <a:r>
              <a:rPr lang="tr" sz="1100">
                <a:solidFill>
                  <a:srgbClr val="202124"/>
                </a:solidFill>
                <a:highlight>
                  <a:srgbClr val="F8F9FA"/>
                </a:highlight>
              </a:rPr>
              <a:t>Target: The output the model was trying to predict</a:t>
            </a:r>
            <a:endParaRPr sz="1100">
              <a:solidFill>
                <a:srgbClr val="202124"/>
              </a:solidFill>
              <a:highlight>
                <a:srgbClr val="F8F9FA"/>
              </a:highlight>
            </a:endParaRPr>
          </a:p>
          <a:p>
            <a:pPr marL="0" marR="38100" lvl="0" indent="0" algn="l" rtl="0">
              <a:lnSpc>
                <a:spcPct val="128571"/>
              </a:lnSpc>
              <a:spcBef>
                <a:spcPts val="0"/>
              </a:spcBef>
              <a:spcAft>
                <a:spcPts val="0"/>
              </a:spcAft>
              <a:buNone/>
            </a:pPr>
            <a:endParaRPr sz="1100">
              <a:solidFill>
                <a:srgbClr val="202124"/>
              </a:solidFill>
              <a:highlight>
                <a:srgbClr val="F8F9FA"/>
              </a:highlight>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46"/>
          <p:cNvSpPr txBox="1">
            <a:spLocks noGrp="1"/>
          </p:cNvSpPr>
          <p:nvPr>
            <p:ph type="title"/>
          </p:nvPr>
        </p:nvSpPr>
        <p:spPr>
          <a:xfrm>
            <a:off x="239000" y="239200"/>
            <a:ext cx="6317400" cy="1418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SzPts val="990"/>
              <a:buNone/>
            </a:pPr>
            <a:r>
              <a:rPr lang="tr" sz="1920">
                <a:solidFill>
                  <a:srgbClr val="08170F"/>
                </a:solidFill>
                <a:latin typeface="Krona One"/>
                <a:ea typeface="Krona One"/>
                <a:cs typeface="Krona One"/>
                <a:sym typeface="Krona One"/>
              </a:rPr>
              <a:t>Alternative Model: Random Forest</a:t>
            </a:r>
            <a:endParaRPr sz="1920">
              <a:solidFill>
                <a:srgbClr val="08170F"/>
              </a:solidFill>
              <a:latin typeface="Krona One"/>
              <a:ea typeface="Krona One"/>
              <a:cs typeface="Krona One"/>
              <a:sym typeface="Krona One"/>
            </a:endParaRPr>
          </a:p>
        </p:txBody>
      </p:sp>
      <p:pic>
        <p:nvPicPr>
          <p:cNvPr id="389" name="Google Shape;389;p46"/>
          <p:cNvPicPr preferRelativeResize="0"/>
          <p:nvPr/>
        </p:nvPicPr>
        <p:blipFill>
          <a:blip r:embed="rId3">
            <a:alphaModFix/>
          </a:blip>
          <a:stretch>
            <a:fillRect/>
          </a:stretch>
        </p:blipFill>
        <p:spPr>
          <a:xfrm>
            <a:off x="886339" y="1298813"/>
            <a:ext cx="3591237" cy="2545867"/>
          </a:xfrm>
          <a:prstGeom prst="rect">
            <a:avLst/>
          </a:prstGeom>
          <a:noFill/>
          <a:ln>
            <a:noFill/>
          </a:ln>
        </p:spPr>
      </p:pic>
      <p:sp>
        <p:nvSpPr>
          <p:cNvPr id="390" name="Google Shape;390;p46"/>
          <p:cNvSpPr txBox="1"/>
          <p:nvPr/>
        </p:nvSpPr>
        <p:spPr>
          <a:xfrm>
            <a:off x="825263" y="3789300"/>
            <a:ext cx="3713400" cy="57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300">
                <a:solidFill>
                  <a:schemeClr val="dk2"/>
                </a:solidFill>
                <a:latin typeface="Calibri"/>
                <a:ea typeface="Calibri"/>
                <a:cs typeface="Calibri"/>
                <a:sym typeface="Calibri"/>
              </a:rPr>
              <a:t>Random Forest build independent decision trees and combine them in parallel.</a:t>
            </a:r>
            <a:endParaRPr sz="1300">
              <a:solidFill>
                <a:schemeClr val="dk2"/>
              </a:solidFill>
              <a:latin typeface="Calibri"/>
              <a:ea typeface="Calibri"/>
              <a:cs typeface="Calibri"/>
              <a:sym typeface="Calibri"/>
            </a:endParaRPr>
          </a:p>
        </p:txBody>
      </p:sp>
      <p:sp>
        <p:nvSpPr>
          <p:cNvPr id="391" name="Google Shape;391;p46"/>
          <p:cNvSpPr txBox="1"/>
          <p:nvPr/>
        </p:nvSpPr>
        <p:spPr>
          <a:xfrm>
            <a:off x="4572000" y="1711525"/>
            <a:ext cx="4304400" cy="29337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60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Combines multiple decision trees.</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Decisions are made by majority vote of the trees.</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Provides protection against overfitting.</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Offers high accuracy and robust performance.</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Used for classification and regression.</a:t>
            </a:r>
            <a:endParaRPr sz="1200">
              <a:solidFill>
                <a:srgbClr val="0D0D0D"/>
              </a:solidFill>
              <a:highlight>
                <a:srgbClr val="FFFFFF"/>
              </a:highlight>
              <a:latin typeface="Roboto"/>
              <a:ea typeface="Roboto"/>
              <a:cs typeface="Roboto"/>
              <a:sym typeface="Roboto"/>
            </a:endParaRPr>
          </a:p>
          <a:p>
            <a:pPr marL="457200" lvl="0" indent="0" algn="l" rtl="0">
              <a:lnSpc>
                <a:spcPct val="115000"/>
              </a:lnSpc>
              <a:spcBef>
                <a:spcPts val="2100"/>
              </a:spcBef>
              <a:spcAft>
                <a:spcPts val="0"/>
              </a:spcAft>
              <a:buNone/>
            </a:pPr>
            <a:endParaRPr sz="1200">
              <a:solidFill>
                <a:srgbClr val="0D0D0D"/>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endParaRPr sz="1200">
              <a:solidFill>
                <a:srgbClr val="0D0D0D"/>
              </a:solidFill>
              <a:highlight>
                <a:srgbClr val="FFFFFF"/>
              </a:highlight>
              <a:latin typeface="Roboto"/>
              <a:ea typeface="Roboto"/>
              <a:cs typeface="Roboto"/>
              <a:sym typeface="Roboto"/>
            </a:endParaRPr>
          </a:p>
          <a:p>
            <a:pPr marL="457200" lvl="0" indent="0" algn="l" rtl="0">
              <a:lnSpc>
                <a:spcPct val="115000"/>
              </a:lnSpc>
              <a:spcBef>
                <a:spcPts val="2100"/>
              </a:spcBef>
              <a:spcAft>
                <a:spcPts val="0"/>
              </a:spcAft>
              <a:buNone/>
            </a:pPr>
            <a:endParaRPr sz="1000">
              <a:solidFill>
                <a:srgbClr val="0D0D0D"/>
              </a:solidFill>
              <a:highlight>
                <a:srgbClr val="FFFFFF"/>
              </a:highlight>
              <a:latin typeface="Roboto"/>
              <a:ea typeface="Roboto"/>
              <a:cs typeface="Roboto"/>
              <a:sym typeface="Roboto"/>
            </a:endParaRPr>
          </a:p>
          <a:p>
            <a:pPr marL="0" lvl="0" indent="0" algn="l" rtl="0">
              <a:spcBef>
                <a:spcPts val="2100"/>
              </a:spcBef>
              <a:spcAft>
                <a:spcPts val="0"/>
              </a:spcAft>
              <a:buNone/>
            </a:pPr>
            <a:endParaRPr sz="1300">
              <a:solidFill>
                <a:schemeClr val="dk2"/>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7"/>
          <p:cNvPicPr preferRelativeResize="0"/>
          <p:nvPr/>
        </p:nvPicPr>
        <p:blipFill>
          <a:blip r:embed="rId3">
            <a:alphaModFix/>
          </a:blip>
          <a:stretch>
            <a:fillRect/>
          </a:stretch>
        </p:blipFill>
        <p:spPr>
          <a:xfrm>
            <a:off x="199300" y="2212450"/>
            <a:ext cx="4372700" cy="2456975"/>
          </a:xfrm>
          <a:prstGeom prst="rect">
            <a:avLst/>
          </a:prstGeom>
          <a:noFill/>
          <a:ln>
            <a:noFill/>
          </a:ln>
        </p:spPr>
      </p:pic>
      <p:pic>
        <p:nvPicPr>
          <p:cNvPr id="397" name="Google Shape;397;p47"/>
          <p:cNvPicPr preferRelativeResize="0"/>
          <p:nvPr/>
        </p:nvPicPr>
        <p:blipFill>
          <a:blip r:embed="rId4">
            <a:alphaModFix/>
          </a:blip>
          <a:stretch>
            <a:fillRect/>
          </a:stretch>
        </p:blipFill>
        <p:spPr>
          <a:xfrm>
            <a:off x="316550" y="305325"/>
            <a:ext cx="4138206" cy="1764125"/>
          </a:xfrm>
          <a:prstGeom prst="rect">
            <a:avLst/>
          </a:prstGeom>
          <a:noFill/>
          <a:ln>
            <a:noFill/>
          </a:ln>
        </p:spPr>
      </p:pic>
      <p:sp>
        <p:nvSpPr>
          <p:cNvPr id="398" name="Google Shape;398;p47"/>
          <p:cNvSpPr txBox="1"/>
          <p:nvPr/>
        </p:nvSpPr>
        <p:spPr>
          <a:xfrm>
            <a:off x="3879500" y="682800"/>
            <a:ext cx="5015400" cy="423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2100"/>
              </a:spcBef>
              <a:spcAft>
                <a:spcPts val="0"/>
              </a:spcAft>
              <a:buNone/>
            </a:pP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2100"/>
              </a:spcBef>
              <a:spcAft>
                <a:spcPts val="0"/>
              </a:spcAft>
              <a:buClr>
                <a:srgbClr val="FF0000"/>
              </a:buClr>
              <a:buSzPts val="1000"/>
              <a:buFont typeface="Roboto"/>
              <a:buChar char="●"/>
            </a:pPr>
            <a:r>
              <a:rPr lang="tr" sz="1000">
                <a:solidFill>
                  <a:srgbClr val="FF0000"/>
                </a:solidFill>
                <a:highlight>
                  <a:srgbClr val="FFFFFF"/>
                </a:highlight>
                <a:latin typeface="Roboto"/>
                <a:ea typeface="Roboto"/>
                <a:cs typeface="Roboto"/>
                <a:sym typeface="Roboto"/>
              </a:rPr>
              <a:t>Data Preparation</a:t>
            </a:r>
            <a:endParaRPr sz="1000">
              <a:solidFill>
                <a:srgbClr val="FF0000"/>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Amazon Reviews: A large dataset of reviews.</a:t>
            </a:r>
            <a:endParaRPr sz="1000">
              <a:solidFill>
                <a:srgbClr val="0D0D0D"/>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Feature Extraction: Extract features like word count and count of positive/negative words.</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FF0000"/>
              </a:buClr>
              <a:buSzPts val="1000"/>
              <a:buFont typeface="Roboto"/>
              <a:buChar char="●"/>
            </a:pPr>
            <a:r>
              <a:rPr lang="tr" sz="1000">
                <a:solidFill>
                  <a:srgbClr val="FF0000"/>
                </a:solidFill>
                <a:highlight>
                  <a:srgbClr val="FFFFFF"/>
                </a:highlight>
                <a:latin typeface="Roboto"/>
                <a:ea typeface="Roboto"/>
                <a:cs typeface="Roboto"/>
                <a:sym typeface="Roboto"/>
              </a:rPr>
              <a:t>Creating Decision Trees</a:t>
            </a:r>
            <a:endParaRPr sz="1000">
              <a:solidFill>
                <a:srgbClr val="FF0000"/>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Split Reviews into Small Groups: Divide reviews into smaller groups for easier processing.</a:t>
            </a:r>
            <a:endParaRPr sz="1000">
              <a:solidFill>
                <a:srgbClr val="0D0D0D"/>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Train Trees: Train individual decision trees for each group of reviews.</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FF0000"/>
              </a:buClr>
              <a:buSzPts val="1000"/>
              <a:buFont typeface="Roboto"/>
              <a:buChar char="●"/>
            </a:pPr>
            <a:r>
              <a:rPr lang="tr" sz="1000">
                <a:solidFill>
                  <a:srgbClr val="FF0000"/>
                </a:solidFill>
                <a:highlight>
                  <a:srgbClr val="FFFFFF"/>
                </a:highlight>
                <a:latin typeface="Roboto"/>
                <a:ea typeface="Roboto"/>
                <a:cs typeface="Roboto"/>
                <a:sym typeface="Roboto"/>
              </a:rPr>
              <a:t>Making Decisions</a:t>
            </a:r>
            <a:endParaRPr sz="1000">
              <a:solidFill>
                <a:srgbClr val="FF0000"/>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Tree Evaluation: Each decision tree evaluates a review by asking specific questions.</a:t>
            </a:r>
            <a:endParaRPr sz="1000">
              <a:solidFill>
                <a:srgbClr val="0D0D0D"/>
              </a:solidFill>
              <a:highlight>
                <a:srgbClr val="FFFFFF"/>
              </a:highlight>
              <a:latin typeface="Roboto"/>
              <a:ea typeface="Roboto"/>
              <a:cs typeface="Roboto"/>
              <a:sym typeface="Roboto"/>
            </a:endParaRPr>
          </a:p>
          <a:p>
            <a:pPr marL="1828800" lvl="3" indent="-292100" algn="l" rtl="0">
              <a:lnSpc>
                <a:spcPct val="115000"/>
              </a:lnSpc>
              <a:spcBef>
                <a:spcPts val="0"/>
              </a:spcBef>
              <a:spcAft>
                <a:spcPts val="0"/>
              </a:spcAft>
              <a:buClr>
                <a:srgbClr val="0D0D0D"/>
              </a:buClr>
              <a:buSzPts val="1000"/>
              <a:buFont typeface="Roboto"/>
              <a:buAutoNum type="arabicPeriod"/>
            </a:pPr>
            <a:r>
              <a:rPr lang="tr" sz="1000">
                <a:solidFill>
                  <a:srgbClr val="0D0D0D"/>
                </a:solidFill>
                <a:highlight>
                  <a:srgbClr val="FFFFFF"/>
                </a:highlight>
                <a:latin typeface="Roboto"/>
                <a:ea typeface="Roboto"/>
                <a:cs typeface="Roboto"/>
                <a:sym typeface="Roboto"/>
              </a:rPr>
              <a:t>Example: "Does the review contain the word 'excellent'?" -&gt; If yes, consider it positive.</a:t>
            </a:r>
            <a:endParaRPr sz="1000">
              <a:solidFill>
                <a:srgbClr val="0D0D0D"/>
              </a:solidFill>
              <a:highlight>
                <a:srgbClr val="FFFFFF"/>
              </a:highlight>
              <a:latin typeface="Roboto"/>
              <a:ea typeface="Roboto"/>
              <a:cs typeface="Roboto"/>
              <a:sym typeface="Roboto"/>
            </a:endParaRPr>
          </a:p>
          <a:p>
            <a:pPr marL="1828800" lvl="3" indent="-292100" algn="l" rtl="0">
              <a:lnSpc>
                <a:spcPct val="115000"/>
              </a:lnSpc>
              <a:spcBef>
                <a:spcPts val="0"/>
              </a:spcBef>
              <a:spcAft>
                <a:spcPts val="0"/>
              </a:spcAft>
              <a:buClr>
                <a:srgbClr val="0D0D0D"/>
              </a:buClr>
              <a:buSzPts val="1000"/>
              <a:buFont typeface="Roboto"/>
              <a:buAutoNum type="arabicPeriod"/>
            </a:pPr>
            <a:r>
              <a:rPr lang="tr" sz="1000">
                <a:solidFill>
                  <a:srgbClr val="0D0D0D"/>
                </a:solidFill>
                <a:highlight>
                  <a:srgbClr val="FFFFFF"/>
                </a:highlight>
                <a:latin typeface="Roboto"/>
                <a:ea typeface="Roboto"/>
                <a:cs typeface="Roboto"/>
                <a:sym typeface="Roboto"/>
              </a:rPr>
              <a:t>Example: "Is the review rated 1 star?" -&gt; If yes, consider it negative.</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FF0000"/>
              </a:buClr>
              <a:buSzPts val="1000"/>
              <a:buFont typeface="Roboto"/>
              <a:buChar char="●"/>
            </a:pPr>
            <a:r>
              <a:rPr lang="tr" sz="1000">
                <a:solidFill>
                  <a:srgbClr val="FF0000"/>
                </a:solidFill>
                <a:highlight>
                  <a:srgbClr val="FFFFFF"/>
                </a:highlight>
                <a:latin typeface="Roboto"/>
                <a:ea typeface="Roboto"/>
                <a:cs typeface="Roboto"/>
                <a:sym typeface="Roboto"/>
              </a:rPr>
              <a:t>Combining Decisions</a:t>
            </a:r>
            <a:endParaRPr sz="1000">
              <a:solidFill>
                <a:srgbClr val="FF0000"/>
              </a:solidFill>
              <a:highlight>
                <a:srgbClr val="FFFFFF"/>
              </a:highlight>
              <a:latin typeface="Roboto"/>
              <a:ea typeface="Roboto"/>
              <a:cs typeface="Roboto"/>
              <a:sym typeface="Roboto"/>
            </a:endParaRPr>
          </a:p>
          <a:p>
            <a:pPr marL="1371600" lvl="2" indent="-292100" algn="l" rtl="0">
              <a:lnSpc>
                <a:spcPct val="115000"/>
              </a:lnSpc>
              <a:spcBef>
                <a:spcPts val="0"/>
              </a:spcBef>
              <a:spcAft>
                <a:spcPts val="0"/>
              </a:spcAft>
              <a:buClr>
                <a:srgbClr val="0D0D0D"/>
              </a:buClr>
              <a:buSzPts val="1000"/>
              <a:buFont typeface="Roboto"/>
              <a:buAutoNum type="romanLcPeriod"/>
            </a:pPr>
            <a:r>
              <a:rPr lang="tr" sz="1000">
                <a:solidFill>
                  <a:srgbClr val="0D0D0D"/>
                </a:solidFill>
                <a:highlight>
                  <a:srgbClr val="FFFFFF"/>
                </a:highlight>
                <a:latin typeface="Roboto"/>
                <a:ea typeface="Roboto"/>
                <a:cs typeface="Roboto"/>
                <a:sym typeface="Roboto"/>
              </a:rPr>
              <a:t>Majority Vote: Gather decisions from all trees.</a:t>
            </a:r>
            <a:endParaRPr sz="1000">
              <a:solidFill>
                <a:srgbClr val="0D0D0D"/>
              </a:solidFill>
              <a:highlight>
                <a:srgbClr val="FFFFFF"/>
              </a:highlight>
              <a:latin typeface="Roboto"/>
              <a:ea typeface="Roboto"/>
              <a:cs typeface="Roboto"/>
              <a:sym typeface="Roboto"/>
            </a:endParaRPr>
          </a:p>
          <a:p>
            <a:pPr marL="1828800" lvl="3" indent="-292100" algn="l" rtl="0">
              <a:lnSpc>
                <a:spcPct val="115000"/>
              </a:lnSpc>
              <a:spcBef>
                <a:spcPts val="0"/>
              </a:spcBef>
              <a:spcAft>
                <a:spcPts val="0"/>
              </a:spcAft>
              <a:buClr>
                <a:srgbClr val="0D0D0D"/>
              </a:buClr>
              <a:buSzPts val="1000"/>
              <a:buFont typeface="Roboto"/>
              <a:buAutoNum type="arabicPeriod"/>
            </a:pPr>
            <a:r>
              <a:rPr lang="tr" sz="1000">
                <a:solidFill>
                  <a:srgbClr val="0D0D0D"/>
                </a:solidFill>
                <a:highlight>
                  <a:srgbClr val="FFFFFF"/>
                </a:highlight>
                <a:latin typeface="Roboto"/>
                <a:ea typeface="Roboto"/>
                <a:cs typeface="Roboto"/>
                <a:sym typeface="Roboto"/>
              </a:rPr>
              <a:t>If 2 out of 3 trees classify a review as negative and 1 as positive, the final decision is negative.</a:t>
            </a:r>
            <a:endParaRPr sz="1000">
              <a:solidFill>
                <a:srgbClr val="0D0D0D"/>
              </a:solidFill>
              <a:highlight>
                <a:srgbClr val="FFFFFF"/>
              </a:highlight>
              <a:latin typeface="Roboto"/>
              <a:ea typeface="Roboto"/>
              <a:cs typeface="Roboto"/>
              <a:sym typeface="Roboto"/>
            </a:endParaRPr>
          </a:p>
          <a:p>
            <a:pPr marL="914400" lvl="1" indent="-279400" algn="l" rtl="0">
              <a:lnSpc>
                <a:spcPct val="115000"/>
              </a:lnSpc>
              <a:spcBef>
                <a:spcPts val="0"/>
              </a:spcBef>
              <a:spcAft>
                <a:spcPts val="0"/>
              </a:spcAft>
              <a:buClr>
                <a:srgbClr val="0D0D0D"/>
              </a:buClr>
              <a:buSzPts val="800"/>
              <a:buFont typeface="Roboto"/>
              <a:buChar char="●"/>
            </a:pPr>
            <a:endParaRPr sz="800" b="1">
              <a:solidFill>
                <a:srgbClr val="0D0D0D"/>
              </a:solidFill>
              <a:highlight>
                <a:srgbClr val="FFFFFF"/>
              </a:highlight>
              <a:latin typeface="Roboto"/>
              <a:ea typeface="Roboto"/>
              <a:cs typeface="Roboto"/>
              <a:sym typeface="Roboto"/>
            </a:endParaRPr>
          </a:p>
          <a:p>
            <a:pPr marL="0" lvl="0" indent="0" algn="l" rtl="0">
              <a:spcBef>
                <a:spcPts val="2100"/>
              </a:spcBef>
              <a:spcAft>
                <a:spcPts val="0"/>
              </a:spcAft>
              <a:buNone/>
            </a:pPr>
            <a:endParaRPr sz="1300">
              <a:solidFill>
                <a:schemeClr val="dk2"/>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4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Model Selection</a:t>
            </a:r>
            <a:endParaRPr sz="4000">
              <a:solidFill>
                <a:srgbClr val="08170F"/>
              </a:solidFill>
              <a:latin typeface="Krona One"/>
              <a:ea typeface="Krona One"/>
              <a:cs typeface="Krona One"/>
              <a:sym typeface="Krona One"/>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9"/>
          <p:cNvSpPr txBox="1"/>
          <p:nvPr/>
        </p:nvSpPr>
        <p:spPr>
          <a:xfrm>
            <a:off x="426150" y="485950"/>
            <a:ext cx="4851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2000" b="1">
                <a:solidFill>
                  <a:schemeClr val="dk2"/>
                </a:solidFill>
                <a:latin typeface="Calibri"/>
                <a:ea typeface="Calibri"/>
                <a:cs typeface="Calibri"/>
                <a:sym typeface="Calibri"/>
              </a:rPr>
              <a:t>RANDOM FOREST vs XGBOOST</a:t>
            </a:r>
            <a:endParaRPr/>
          </a:p>
        </p:txBody>
      </p:sp>
      <p:graphicFrame>
        <p:nvGraphicFramePr>
          <p:cNvPr id="409" name="Google Shape;409;p49"/>
          <p:cNvGraphicFramePr/>
          <p:nvPr/>
        </p:nvGraphicFramePr>
        <p:xfrm>
          <a:off x="242988" y="301288"/>
          <a:ext cx="8584550" cy="4609094"/>
        </p:xfrm>
        <a:graphic>
          <a:graphicData uri="http://schemas.openxmlformats.org/drawingml/2006/table">
            <a:tbl>
              <a:tblPr>
                <a:solidFill>
                  <a:srgbClr val="FFFFFF"/>
                </a:solidFill>
                <a:tableStyleId>{F5E02784-B2D1-40DE-98BC-1650179C8F5F}</a:tableStyleId>
              </a:tblPr>
              <a:tblGrid>
                <a:gridCol w="1706425">
                  <a:extLst>
                    <a:ext uri="{9D8B030D-6E8A-4147-A177-3AD203B41FA5}">
                      <a16:colId xmlns:a16="http://schemas.microsoft.com/office/drawing/2014/main" val="20000"/>
                    </a:ext>
                  </a:extLst>
                </a:gridCol>
                <a:gridCol w="1916550">
                  <a:extLst>
                    <a:ext uri="{9D8B030D-6E8A-4147-A177-3AD203B41FA5}">
                      <a16:colId xmlns:a16="http://schemas.microsoft.com/office/drawing/2014/main" val="20001"/>
                    </a:ext>
                  </a:extLst>
                </a:gridCol>
                <a:gridCol w="4961575">
                  <a:extLst>
                    <a:ext uri="{9D8B030D-6E8A-4147-A177-3AD203B41FA5}">
                      <a16:colId xmlns:a16="http://schemas.microsoft.com/office/drawing/2014/main" val="20002"/>
                    </a:ext>
                  </a:extLst>
                </a:gridCol>
              </a:tblGrid>
              <a:tr h="533375">
                <a:tc>
                  <a:txBody>
                    <a:bodyPr/>
                    <a:lstStyle/>
                    <a:p>
                      <a:pPr marL="0" lvl="0" indent="0" algn="ctr" rtl="0">
                        <a:lnSpc>
                          <a:spcPct val="115000"/>
                        </a:lnSpc>
                        <a:spcBef>
                          <a:spcPts val="0"/>
                        </a:spcBef>
                        <a:spcAft>
                          <a:spcPts val="800"/>
                        </a:spcAft>
                        <a:buNone/>
                      </a:pPr>
                      <a:r>
                        <a:rPr lang="tr" b="1">
                          <a:solidFill>
                            <a:srgbClr val="273239"/>
                          </a:solidFill>
                          <a:highlight>
                            <a:srgbClr val="FFFFFF"/>
                          </a:highlight>
                          <a:latin typeface="Nunito"/>
                          <a:ea typeface="Nunito"/>
                          <a:cs typeface="Nunito"/>
                          <a:sym typeface="Nunito"/>
                        </a:rPr>
                        <a:t>Feature</a:t>
                      </a:r>
                      <a:endParaRPr b="1">
                        <a:solidFill>
                          <a:srgbClr val="273239"/>
                        </a:solidFill>
                        <a:highlight>
                          <a:srgbClr val="FFFFFF"/>
                        </a:highlight>
                        <a:latin typeface="Nunito"/>
                        <a:ea typeface="Nunito"/>
                        <a:cs typeface="Nunito"/>
                        <a:sym typeface="Nunito"/>
                      </a:endParaRPr>
                    </a:p>
                  </a:txBody>
                  <a:tcPr marL="38100" marR="38100" marT="95250" marB="952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b="1">
                          <a:solidFill>
                            <a:srgbClr val="273239"/>
                          </a:solidFill>
                          <a:highlight>
                            <a:srgbClr val="FFFFFF"/>
                          </a:highlight>
                          <a:latin typeface="Nunito"/>
                          <a:ea typeface="Nunito"/>
                          <a:cs typeface="Nunito"/>
                          <a:sym typeface="Nunito"/>
                        </a:rPr>
                        <a:t>Random Forest</a:t>
                      </a:r>
                      <a:endParaRPr b="1">
                        <a:solidFill>
                          <a:srgbClr val="273239"/>
                        </a:solidFill>
                        <a:highlight>
                          <a:srgbClr val="FFFFFF"/>
                        </a:highlight>
                        <a:latin typeface="Nunito"/>
                        <a:ea typeface="Nunito"/>
                        <a:cs typeface="Nunito"/>
                        <a:sym typeface="Nunito"/>
                      </a:endParaRPr>
                    </a:p>
                  </a:txBody>
                  <a:tcPr marL="95250" marR="95250" marT="95250" marB="952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b="1">
                          <a:solidFill>
                            <a:srgbClr val="273239"/>
                          </a:solidFill>
                          <a:highlight>
                            <a:srgbClr val="FFFFFF"/>
                          </a:highlight>
                          <a:latin typeface="Nunito"/>
                          <a:ea typeface="Nunito"/>
                          <a:cs typeface="Nunito"/>
                          <a:sym typeface="Nunito"/>
                        </a:rPr>
                        <a:t>XGBoost</a:t>
                      </a:r>
                      <a:endParaRPr b="1">
                        <a:solidFill>
                          <a:srgbClr val="273239"/>
                        </a:solidFill>
                        <a:highlight>
                          <a:srgbClr val="FFFFFF"/>
                        </a:highlight>
                        <a:latin typeface="Nunito"/>
                        <a:ea typeface="Nunito"/>
                        <a:cs typeface="Nunito"/>
                        <a:sym typeface="Nunito"/>
                      </a:endParaRPr>
                    </a:p>
                  </a:txBody>
                  <a:tcPr marL="95250" marR="95250" marT="95250" marB="952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0"/>
                  </a:ext>
                </a:extLst>
              </a:tr>
              <a:tr h="752450">
                <a:tc>
                  <a:txBody>
                    <a:bodyPr/>
                    <a:lstStyle/>
                    <a:p>
                      <a:pPr marL="0" lvl="0" indent="0" algn="ctr" rtl="0">
                        <a:lnSpc>
                          <a:spcPct val="115000"/>
                        </a:lnSpc>
                        <a:spcBef>
                          <a:spcPts val="0"/>
                        </a:spcBef>
                        <a:spcAft>
                          <a:spcPts val="0"/>
                        </a:spcAft>
                        <a:buNone/>
                      </a:pPr>
                      <a:r>
                        <a:rPr lang="tr" sz="1050" b="1">
                          <a:solidFill>
                            <a:srgbClr val="273239"/>
                          </a:solidFill>
                          <a:highlight>
                            <a:srgbClr val="FFFFFF"/>
                          </a:highlight>
                          <a:latin typeface="Nunito"/>
                          <a:ea typeface="Nunito"/>
                          <a:cs typeface="Nunito"/>
                          <a:sym typeface="Nunito"/>
                        </a:rPr>
                        <a:t>Model Building</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tr" sz="950">
                          <a:solidFill>
                            <a:srgbClr val="273239"/>
                          </a:solidFill>
                          <a:highlight>
                            <a:srgbClr val="FFFFFF"/>
                          </a:highlight>
                          <a:latin typeface="Nunito"/>
                          <a:ea typeface="Nunito"/>
                          <a:cs typeface="Nunito"/>
                          <a:sym typeface="Nunito"/>
                        </a:rPr>
                        <a:t>Ensemble learning using independently built decision trees.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tr" sz="950">
                          <a:solidFill>
                            <a:srgbClr val="273239"/>
                          </a:solidFill>
                          <a:highlight>
                            <a:srgbClr val="FFFFFF"/>
                          </a:highlight>
                          <a:latin typeface="Nunito"/>
                          <a:ea typeface="Nunito"/>
                          <a:cs typeface="Nunito"/>
                          <a:sym typeface="Nunito"/>
                        </a:rPr>
                        <a:t>Sequential ensemble learning with trees correcting errors of previous ones.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1"/>
                  </a:ext>
                </a:extLst>
              </a:tr>
              <a:tr h="695475">
                <a:tc>
                  <a:txBody>
                    <a:bodyPr/>
                    <a:lstStyle/>
                    <a:p>
                      <a:pPr marL="0" lvl="0" indent="0" algn="ctr" rtl="0">
                        <a:lnSpc>
                          <a:spcPct val="115000"/>
                        </a:lnSpc>
                        <a:spcBef>
                          <a:spcPts val="0"/>
                        </a:spcBef>
                        <a:spcAft>
                          <a:spcPts val="800"/>
                        </a:spcAft>
                        <a:buNone/>
                      </a:pPr>
                      <a:r>
                        <a:rPr lang="tr" sz="1050" b="1">
                          <a:solidFill>
                            <a:srgbClr val="273239"/>
                          </a:solidFill>
                          <a:highlight>
                            <a:srgbClr val="FFFFFF"/>
                          </a:highlight>
                          <a:latin typeface="Nunito"/>
                          <a:ea typeface="Nunito"/>
                          <a:cs typeface="Nunito"/>
                          <a:sym typeface="Nunito"/>
                        </a:rPr>
                        <a:t>Optimization Approach</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Makes predictions by averaging individual tree outputs.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tr" sz="950">
                          <a:solidFill>
                            <a:srgbClr val="273239"/>
                          </a:solidFill>
                          <a:highlight>
                            <a:srgbClr val="FFFFFF"/>
                          </a:highlight>
                          <a:latin typeface="Nunito"/>
                          <a:ea typeface="Nunito"/>
                          <a:cs typeface="Nunito"/>
                          <a:sym typeface="Nunito"/>
                        </a:rPr>
                        <a:t>Employs gradient boosting to minimize a loss function and improve accuracy iteratively.</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2"/>
                  </a:ext>
                </a:extLst>
              </a:tr>
              <a:tr h="533375">
                <a:tc>
                  <a:txBody>
                    <a:bodyPr/>
                    <a:lstStyle/>
                    <a:p>
                      <a:pPr marL="0" lvl="0" indent="0" algn="ctr" rtl="0">
                        <a:lnSpc>
                          <a:spcPct val="115000"/>
                        </a:lnSpc>
                        <a:spcBef>
                          <a:spcPts val="0"/>
                        </a:spcBef>
                        <a:spcAft>
                          <a:spcPts val="800"/>
                        </a:spcAft>
                        <a:buNone/>
                      </a:pPr>
                      <a:r>
                        <a:rPr lang="tr" sz="1050" b="1">
                          <a:solidFill>
                            <a:srgbClr val="273239"/>
                          </a:solidFill>
                          <a:highlight>
                            <a:srgbClr val="FFFFFF"/>
                          </a:highlight>
                          <a:latin typeface="Nunito"/>
                          <a:ea typeface="Nunito"/>
                          <a:cs typeface="Nunito"/>
                          <a:sym typeface="Nunito"/>
                        </a:rPr>
                        <a:t>Ease of Tuning</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Simple and straightforward</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Requires more practice but offers higher accuracy</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3"/>
                  </a:ext>
                </a:extLst>
              </a:tr>
              <a:tr h="695300">
                <a:tc>
                  <a:txBody>
                    <a:bodyPr/>
                    <a:lstStyle/>
                    <a:p>
                      <a:pPr marL="0" lvl="0" indent="0" algn="ctr" rtl="0">
                        <a:lnSpc>
                          <a:spcPct val="115000"/>
                        </a:lnSpc>
                        <a:spcBef>
                          <a:spcPts val="0"/>
                        </a:spcBef>
                        <a:spcAft>
                          <a:spcPts val="800"/>
                        </a:spcAft>
                        <a:buNone/>
                      </a:pPr>
                      <a:r>
                        <a:rPr lang="tr" sz="1050" b="1">
                          <a:solidFill>
                            <a:srgbClr val="273239"/>
                          </a:solidFill>
                          <a:highlight>
                            <a:srgbClr val="FFFFFF"/>
                          </a:highlight>
                          <a:latin typeface="Nunito"/>
                          <a:ea typeface="Nunito"/>
                          <a:cs typeface="Nunito"/>
                          <a:sym typeface="Nunito"/>
                        </a:rPr>
                        <a:t>Adaptability to Distributed Computing</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Works well with multiple machines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Needs more coordination but can handle large datasets efficiently</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4"/>
                  </a:ext>
                </a:extLst>
              </a:tr>
              <a:tr h="695475">
                <a:tc>
                  <a:txBody>
                    <a:bodyPr/>
                    <a:lstStyle/>
                    <a:p>
                      <a:pPr marL="0" lvl="0" indent="0" algn="ctr" rtl="0">
                        <a:lnSpc>
                          <a:spcPct val="115000"/>
                        </a:lnSpc>
                        <a:spcBef>
                          <a:spcPts val="0"/>
                        </a:spcBef>
                        <a:spcAft>
                          <a:spcPts val="800"/>
                        </a:spcAft>
                        <a:buNone/>
                      </a:pPr>
                      <a:r>
                        <a:rPr lang="tr" sz="1050" b="1">
                          <a:solidFill>
                            <a:srgbClr val="273239"/>
                          </a:solidFill>
                          <a:highlight>
                            <a:srgbClr val="FFFFFF"/>
                          </a:highlight>
                          <a:latin typeface="Nunito"/>
                          <a:ea typeface="Nunito"/>
                          <a:cs typeface="Nunito"/>
                          <a:sym typeface="Nunito"/>
                        </a:rPr>
                        <a:t>Handling Large Datasets</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Can handle them but may slow down with very large data</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Built for speed, perfect for big datasets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5"/>
                  </a:ext>
                </a:extLst>
              </a:tr>
              <a:tr h="695300">
                <a:tc>
                  <a:txBody>
                    <a:bodyPr/>
                    <a:lstStyle/>
                    <a:p>
                      <a:pPr marL="0" lvl="0" indent="0" algn="ctr" rtl="0">
                        <a:lnSpc>
                          <a:spcPct val="115000"/>
                        </a:lnSpc>
                        <a:spcBef>
                          <a:spcPts val="0"/>
                        </a:spcBef>
                        <a:spcAft>
                          <a:spcPts val="800"/>
                        </a:spcAft>
                        <a:buNone/>
                      </a:pPr>
                      <a:r>
                        <a:rPr lang="tr" sz="1050" b="1">
                          <a:solidFill>
                            <a:srgbClr val="273239"/>
                          </a:solidFill>
                          <a:highlight>
                            <a:srgbClr val="FFFFFF"/>
                          </a:highlight>
                          <a:latin typeface="Nunito"/>
                          <a:ea typeface="Nunito"/>
                          <a:cs typeface="Nunito"/>
                          <a:sym typeface="Nunito"/>
                        </a:rPr>
                        <a:t>Predictive Accuracy</a:t>
                      </a:r>
                      <a:endParaRPr sz="1050" b="1">
                        <a:solidFill>
                          <a:srgbClr val="273239"/>
                        </a:solidFill>
                        <a:highlight>
                          <a:srgbClr val="FFFFFF"/>
                        </a:highlight>
                        <a:latin typeface="Nunito"/>
                        <a:ea typeface="Nunito"/>
                        <a:cs typeface="Nunito"/>
                        <a:sym typeface="Nunito"/>
                      </a:endParaRPr>
                    </a:p>
                  </a:txBody>
                  <a:tcPr marL="38100" marR="38100" marT="108950" marB="1089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Good, but not always the most precise</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tc>
                  <a:txBody>
                    <a:bodyPr/>
                    <a:lstStyle/>
                    <a:p>
                      <a:pPr marL="0" lvl="0" indent="0" algn="ctr" rtl="0">
                        <a:lnSpc>
                          <a:spcPct val="115000"/>
                        </a:lnSpc>
                        <a:spcBef>
                          <a:spcPts val="0"/>
                        </a:spcBef>
                        <a:spcAft>
                          <a:spcPts val="800"/>
                        </a:spcAft>
                        <a:buNone/>
                      </a:pPr>
                      <a:r>
                        <a:rPr lang="tr" sz="950">
                          <a:solidFill>
                            <a:srgbClr val="273239"/>
                          </a:solidFill>
                          <a:highlight>
                            <a:srgbClr val="FFFFFF"/>
                          </a:highlight>
                          <a:latin typeface="Nunito"/>
                          <a:ea typeface="Nunito"/>
                          <a:cs typeface="Nunito"/>
                          <a:sym typeface="Nunito"/>
                        </a:rPr>
                        <a:t>Superior accuracy, especially in tough situations</a:t>
                      </a:r>
                      <a:endParaRPr sz="950">
                        <a:solidFill>
                          <a:srgbClr val="273239"/>
                        </a:solidFill>
                        <a:highlight>
                          <a:srgbClr val="FFFFFF"/>
                        </a:highlight>
                        <a:latin typeface="Nunito"/>
                        <a:ea typeface="Nunito"/>
                        <a:cs typeface="Nunito"/>
                        <a:sym typeface="Nunito"/>
                      </a:endParaRPr>
                    </a:p>
                  </a:txBody>
                  <a:tcPr marL="95250" marR="95250" marT="133350" marB="133350" anchor="ctr">
                    <a:lnL w="9525" cap="flat" cmpd="sng">
                      <a:solidFill>
                        <a:srgbClr val="DFDFDF"/>
                      </a:solidFill>
                      <a:prstDash val="solid"/>
                      <a:round/>
                      <a:headEnd type="none" w="sm" len="sm"/>
                      <a:tailEnd type="none" w="sm" len="sm"/>
                    </a:lnL>
                    <a:lnR w="9525" cap="flat" cmpd="sng">
                      <a:solidFill>
                        <a:srgbClr val="DFDFDF"/>
                      </a:solidFill>
                      <a:prstDash val="solid"/>
                      <a:round/>
                      <a:headEnd type="none" w="sm" len="sm"/>
                      <a:tailEnd type="none" w="sm" len="sm"/>
                    </a:lnR>
                    <a:lnT w="9525" cap="flat" cmpd="sng">
                      <a:solidFill>
                        <a:srgbClr val="DFDFDF"/>
                      </a:solidFill>
                      <a:prstDash val="solid"/>
                      <a:round/>
                      <a:headEnd type="none" w="sm" len="sm"/>
                      <a:tailEnd type="none" w="sm" len="sm"/>
                    </a:lnT>
                    <a:lnB w="9525" cap="flat" cmpd="sng">
                      <a:solidFill>
                        <a:srgbClr val="DFDFDF"/>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50"/>
          <p:cNvSpPr txBox="1">
            <a:spLocks noGrp="1"/>
          </p:cNvSpPr>
          <p:nvPr>
            <p:ph type="title"/>
          </p:nvPr>
        </p:nvSpPr>
        <p:spPr>
          <a:xfrm>
            <a:off x="1223900" y="1031750"/>
            <a:ext cx="6340200" cy="885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tr"/>
              <a:t>Evaluation Metrics Explanations</a:t>
            </a:r>
            <a:endParaRPr/>
          </a:p>
        </p:txBody>
      </p:sp>
      <p:sp>
        <p:nvSpPr>
          <p:cNvPr id="415" name="Google Shape;415;p50"/>
          <p:cNvSpPr txBox="1"/>
          <p:nvPr/>
        </p:nvSpPr>
        <p:spPr>
          <a:xfrm>
            <a:off x="534900" y="2634800"/>
            <a:ext cx="8074200" cy="178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500">
                <a:solidFill>
                  <a:srgbClr val="0D0D0D"/>
                </a:solidFill>
                <a:latin typeface="Calibri"/>
                <a:ea typeface="Calibri"/>
                <a:cs typeface="Calibri"/>
                <a:sym typeface="Calibri"/>
              </a:rPr>
              <a:t>Accuracy:</a:t>
            </a:r>
            <a:r>
              <a:rPr lang="tr" sz="1300">
                <a:solidFill>
                  <a:schemeClr val="dk2"/>
                </a:solidFill>
                <a:latin typeface="Calibri"/>
                <a:ea typeface="Calibri"/>
                <a:cs typeface="Calibri"/>
                <a:sym typeface="Calibri"/>
              </a:rPr>
              <a:t> The percentage of correct predictions made by your model out of the total number of predictions.</a:t>
            </a: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a:p>
            <a:pPr marL="0" lvl="0" indent="0" algn="l" rtl="0">
              <a:spcBef>
                <a:spcPts val="0"/>
              </a:spcBef>
              <a:spcAft>
                <a:spcPts val="0"/>
              </a:spcAft>
              <a:buNone/>
            </a:pPr>
            <a:r>
              <a:rPr lang="tr" sz="1500">
                <a:solidFill>
                  <a:srgbClr val="0D0D0D"/>
                </a:solidFill>
                <a:latin typeface="Calibri"/>
                <a:ea typeface="Calibri"/>
                <a:cs typeface="Calibri"/>
                <a:sym typeface="Calibri"/>
              </a:rPr>
              <a:t>Precision:</a:t>
            </a:r>
            <a:r>
              <a:rPr lang="tr" sz="1300">
                <a:solidFill>
                  <a:schemeClr val="dk2"/>
                </a:solidFill>
                <a:latin typeface="Calibri"/>
                <a:ea typeface="Calibri"/>
                <a:cs typeface="Calibri"/>
                <a:sym typeface="Calibri"/>
              </a:rPr>
              <a:t> Measures the percentage of predictions made by the model that are correct.</a:t>
            </a: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a:p>
            <a:pPr marL="0" lvl="0" indent="0" algn="l" rtl="0">
              <a:spcBef>
                <a:spcPts val="0"/>
              </a:spcBef>
              <a:spcAft>
                <a:spcPts val="0"/>
              </a:spcAft>
              <a:buNone/>
            </a:pPr>
            <a:r>
              <a:rPr lang="tr" sz="1500">
                <a:solidFill>
                  <a:srgbClr val="0D0D0D"/>
                </a:solidFill>
                <a:latin typeface="Calibri"/>
                <a:ea typeface="Calibri"/>
                <a:cs typeface="Calibri"/>
                <a:sym typeface="Calibri"/>
              </a:rPr>
              <a:t>Recall:</a:t>
            </a:r>
            <a:r>
              <a:rPr lang="tr" sz="1300">
                <a:solidFill>
                  <a:srgbClr val="0D0D0D"/>
                </a:solidFill>
                <a:latin typeface="Calibri"/>
                <a:ea typeface="Calibri"/>
                <a:cs typeface="Calibri"/>
                <a:sym typeface="Calibri"/>
              </a:rPr>
              <a:t> </a:t>
            </a:r>
            <a:r>
              <a:rPr lang="tr" sz="1300">
                <a:solidFill>
                  <a:schemeClr val="dk2"/>
                </a:solidFill>
                <a:latin typeface="Calibri"/>
                <a:ea typeface="Calibri"/>
                <a:cs typeface="Calibri"/>
                <a:sym typeface="Calibri"/>
              </a:rPr>
              <a:t>Recall measures the ability of a model to identify all relevant instances.</a:t>
            </a: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a:p>
            <a:pPr marL="0" lvl="0" indent="0" algn="l" rtl="0">
              <a:spcBef>
                <a:spcPts val="0"/>
              </a:spcBef>
              <a:spcAft>
                <a:spcPts val="0"/>
              </a:spcAft>
              <a:buNone/>
            </a:pPr>
            <a:r>
              <a:rPr lang="tr" sz="1500">
                <a:solidFill>
                  <a:srgbClr val="0D0D0D"/>
                </a:solidFill>
                <a:latin typeface="Calibri"/>
                <a:ea typeface="Calibri"/>
                <a:cs typeface="Calibri"/>
                <a:sym typeface="Calibri"/>
              </a:rPr>
              <a:t>F1 Score:</a:t>
            </a:r>
            <a:r>
              <a:rPr lang="tr" sz="1300">
                <a:solidFill>
                  <a:schemeClr val="dk2"/>
                </a:solidFill>
                <a:latin typeface="Calibri"/>
                <a:ea typeface="Calibri"/>
                <a:cs typeface="Calibri"/>
                <a:sym typeface="Calibri"/>
              </a:rPr>
              <a:t> A metric that combines precision and recall to provide a balanced assessment</a:t>
            </a: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4"/>
          <p:cNvSpPr txBox="1">
            <a:spLocks noGrp="1"/>
          </p:cNvSpPr>
          <p:nvPr>
            <p:ph type="ctrTitle"/>
          </p:nvPr>
        </p:nvSpPr>
        <p:spPr>
          <a:xfrm>
            <a:off x="1978278" y="1949933"/>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tr" sz="2400">
                <a:solidFill>
                  <a:srgbClr val="08170F"/>
                </a:solidFill>
                <a:latin typeface="Krona One"/>
                <a:ea typeface="Krona One"/>
                <a:cs typeface="Krona One"/>
                <a:sym typeface="Krona One"/>
              </a:rPr>
              <a:t>Aim of Our Projec</a:t>
            </a:r>
            <a:r>
              <a:rPr lang="tr" sz="2800">
                <a:solidFill>
                  <a:srgbClr val="08170F"/>
                </a:solidFill>
                <a:latin typeface="Krona One"/>
                <a:ea typeface="Krona One"/>
                <a:cs typeface="Krona One"/>
                <a:sym typeface="Krona One"/>
              </a:rPr>
              <a:t>t</a:t>
            </a:r>
            <a:endParaRPr/>
          </a:p>
        </p:txBody>
      </p:sp>
      <p:sp>
        <p:nvSpPr>
          <p:cNvPr id="229" name="Google Shape;229;p24"/>
          <p:cNvSpPr txBox="1">
            <a:spLocks noGrp="1"/>
          </p:cNvSpPr>
          <p:nvPr>
            <p:ph type="subTitle" idx="1"/>
          </p:nvPr>
        </p:nvSpPr>
        <p:spPr>
          <a:xfrm>
            <a:off x="617700" y="2882350"/>
            <a:ext cx="8166600" cy="1536000"/>
          </a:xfrm>
          <a:prstGeom prst="rect">
            <a:avLst/>
          </a:prstGeom>
        </p:spPr>
        <p:txBody>
          <a:bodyPr spcFirstLastPara="1" wrap="square" lIns="91425" tIns="91425" rIns="91425" bIns="91425" anchor="t" anchorCtr="0">
            <a:normAutofit fontScale="25000"/>
          </a:bodyPr>
          <a:lstStyle/>
          <a:p>
            <a:pPr marL="0" marR="38100" lvl="0" indent="457200" algn="l" rtl="0">
              <a:lnSpc>
                <a:spcPct val="128571"/>
              </a:lnSpc>
              <a:spcBef>
                <a:spcPts val="0"/>
              </a:spcBef>
              <a:spcAft>
                <a:spcPts val="0"/>
              </a:spcAft>
              <a:buNone/>
            </a:pPr>
            <a:r>
              <a:rPr lang="tr" sz="3300">
                <a:solidFill>
                  <a:srgbClr val="437DB2"/>
                </a:solidFill>
                <a:latin typeface="Comic Sans MS"/>
                <a:ea typeface="Comic Sans MS"/>
                <a:cs typeface="Comic Sans MS"/>
                <a:sym typeface="Comic Sans MS"/>
              </a:rPr>
              <a:t>The main goal of our project is to analyze data from Amazon reviews and uncover customer perceptions, metrics, and overall warmth levels regarding Alexa products through the insights gained from these analyses.</a:t>
            </a:r>
            <a:endParaRPr sz="3300">
              <a:solidFill>
                <a:srgbClr val="437DB2"/>
              </a:solidFill>
              <a:latin typeface="Comic Sans MS"/>
              <a:ea typeface="Comic Sans MS"/>
              <a:cs typeface="Comic Sans MS"/>
              <a:sym typeface="Comic Sans MS"/>
            </a:endParaRPr>
          </a:p>
          <a:p>
            <a:pPr marL="0" marR="38100" lvl="0" indent="457200" algn="l" rtl="0">
              <a:lnSpc>
                <a:spcPct val="128571"/>
              </a:lnSpc>
              <a:spcBef>
                <a:spcPts val="0"/>
              </a:spcBef>
              <a:spcAft>
                <a:spcPts val="0"/>
              </a:spcAft>
              <a:buNone/>
            </a:pPr>
            <a:endParaRPr sz="3300">
              <a:solidFill>
                <a:srgbClr val="437DB2"/>
              </a:solidFill>
              <a:latin typeface="Comic Sans MS"/>
              <a:ea typeface="Comic Sans MS"/>
              <a:cs typeface="Comic Sans MS"/>
              <a:sym typeface="Comic Sans MS"/>
            </a:endParaRPr>
          </a:p>
          <a:p>
            <a:pPr marL="0" marR="38100" lvl="0" indent="457200" algn="l" rtl="0">
              <a:lnSpc>
                <a:spcPct val="128571"/>
              </a:lnSpc>
              <a:spcBef>
                <a:spcPts val="0"/>
              </a:spcBef>
              <a:spcAft>
                <a:spcPts val="0"/>
              </a:spcAft>
              <a:buNone/>
            </a:pPr>
            <a:r>
              <a:rPr lang="tr" sz="3300">
                <a:solidFill>
                  <a:srgbClr val="437DB2"/>
                </a:solidFill>
                <a:latin typeface="Comic Sans MS"/>
                <a:ea typeface="Comic Sans MS"/>
                <a:cs typeface="Comic Sans MS"/>
                <a:sym typeface="Comic Sans MS"/>
              </a:rPr>
              <a:t>For this purpose, emotional analysis will be carried out using </a:t>
            </a:r>
            <a:r>
              <a:rPr lang="tr" sz="3300">
                <a:solidFill>
                  <a:srgbClr val="FF00FF"/>
                </a:solidFill>
                <a:latin typeface="Comic Sans MS"/>
                <a:ea typeface="Comic Sans MS"/>
                <a:cs typeface="Comic Sans MS"/>
                <a:sym typeface="Comic Sans MS"/>
              </a:rPr>
              <a:t>natural language processing (NLP)</a:t>
            </a:r>
            <a:r>
              <a:rPr lang="tr" sz="3300">
                <a:solidFill>
                  <a:srgbClr val="437DB2"/>
                </a:solidFill>
                <a:latin typeface="Comic Sans MS"/>
                <a:ea typeface="Comic Sans MS"/>
                <a:cs typeface="Comic Sans MS"/>
                <a:sym typeface="Comic Sans MS"/>
              </a:rPr>
              <a:t> techniques and machine processing models. These analyzes aim to provide more comprehensive details of customer experiences and make valuable contributions to expanding product development.</a:t>
            </a:r>
            <a:endParaRPr sz="3300">
              <a:solidFill>
                <a:srgbClr val="437DB2"/>
              </a:solidFill>
              <a:latin typeface="Comic Sans MS"/>
              <a:ea typeface="Comic Sans MS"/>
              <a:cs typeface="Comic Sans MS"/>
              <a:sym typeface="Comic Sans MS"/>
            </a:endParaRPr>
          </a:p>
          <a:p>
            <a:pPr marL="0" lvl="0" indent="0" algn="ctr" rtl="0">
              <a:lnSpc>
                <a:spcPct val="115000"/>
              </a:lnSpc>
              <a:spcBef>
                <a:spcPts val="0"/>
              </a:spcBef>
              <a:spcAft>
                <a:spcPts val="0"/>
              </a:spcAft>
              <a:buNone/>
            </a:pPr>
            <a:endParaRPr sz="5207">
              <a:solidFill>
                <a:srgbClr val="2B2B2B"/>
              </a:solidFill>
              <a:latin typeface="Roboto Medium"/>
              <a:ea typeface="Roboto Medium"/>
              <a:cs typeface="Roboto Medium"/>
              <a:sym typeface="Roboto Medium"/>
            </a:endParaRPr>
          </a:p>
          <a:p>
            <a:pPr marL="0" lvl="0" indent="0" algn="ctr" rtl="0">
              <a:spcBef>
                <a:spcPts val="1200"/>
              </a:spcBef>
              <a:spcAft>
                <a:spcPts val="0"/>
              </a:spcAft>
              <a:buNone/>
            </a:pPr>
            <a:endParaRPr/>
          </a:p>
        </p:txBody>
      </p:sp>
      <p:pic>
        <p:nvPicPr>
          <p:cNvPr id="230" name="Google Shape;230;p24"/>
          <p:cNvPicPr preferRelativeResize="0"/>
          <p:nvPr/>
        </p:nvPicPr>
        <p:blipFill rotWithShape="1">
          <a:blip r:embed="rId3">
            <a:alphaModFix/>
          </a:blip>
          <a:srcRect l="-1310" t="-6170" r="1310" b="6169"/>
          <a:stretch/>
        </p:blipFill>
        <p:spPr>
          <a:xfrm>
            <a:off x="2938075" y="508500"/>
            <a:ext cx="3334301" cy="18206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1"/>
          <p:cNvSpPr txBox="1"/>
          <p:nvPr/>
        </p:nvSpPr>
        <p:spPr>
          <a:xfrm>
            <a:off x="403725" y="321475"/>
            <a:ext cx="4889400" cy="67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2000" b="1">
                <a:solidFill>
                  <a:schemeClr val="dk2"/>
                </a:solidFill>
                <a:latin typeface="Calibri"/>
                <a:ea typeface="Calibri"/>
                <a:cs typeface="Calibri"/>
                <a:sym typeface="Calibri"/>
              </a:rPr>
              <a:t>Evaluation Metrics Comparison</a:t>
            </a:r>
            <a:endParaRPr sz="2000" b="1">
              <a:solidFill>
                <a:schemeClr val="dk2"/>
              </a:solidFill>
              <a:latin typeface="Calibri"/>
              <a:ea typeface="Calibri"/>
              <a:cs typeface="Calibri"/>
              <a:sym typeface="Calibri"/>
            </a:endParaRPr>
          </a:p>
        </p:txBody>
      </p:sp>
      <p:sp>
        <p:nvSpPr>
          <p:cNvPr id="421" name="Google Shape;421;p51"/>
          <p:cNvSpPr txBox="1"/>
          <p:nvPr/>
        </p:nvSpPr>
        <p:spPr>
          <a:xfrm>
            <a:off x="194375" y="1273675"/>
            <a:ext cx="3000000" cy="1006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210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Accuracy: %85</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Precision: %84</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Recall: %83</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F1 Score: %83</a:t>
            </a:r>
            <a:endParaRPr sz="1200">
              <a:solidFill>
                <a:srgbClr val="0D0D0D"/>
              </a:solidFill>
              <a:highlight>
                <a:srgbClr val="FFFFFF"/>
              </a:highlight>
              <a:latin typeface="Roboto"/>
              <a:ea typeface="Roboto"/>
              <a:cs typeface="Roboto"/>
              <a:sym typeface="Roboto"/>
            </a:endParaRPr>
          </a:p>
        </p:txBody>
      </p:sp>
      <p:sp>
        <p:nvSpPr>
          <p:cNvPr id="422" name="Google Shape;422;p51"/>
          <p:cNvSpPr txBox="1"/>
          <p:nvPr/>
        </p:nvSpPr>
        <p:spPr>
          <a:xfrm>
            <a:off x="2586725" y="1318550"/>
            <a:ext cx="3000000" cy="1006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210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Accuracy: %87</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Precision: %86</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Recall: %85</a:t>
            </a:r>
            <a:endParaRPr sz="1200">
              <a:solidFill>
                <a:srgbClr val="0D0D0D"/>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0D0D0D"/>
              </a:buClr>
              <a:buSzPts val="1200"/>
              <a:buFont typeface="Roboto"/>
              <a:buChar char="●"/>
            </a:pPr>
            <a:r>
              <a:rPr lang="tr" sz="1200">
                <a:solidFill>
                  <a:srgbClr val="0D0D0D"/>
                </a:solidFill>
                <a:highlight>
                  <a:srgbClr val="FFFFFF"/>
                </a:highlight>
                <a:latin typeface="Roboto"/>
                <a:ea typeface="Roboto"/>
                <a:cs typeface="Roboto"/>
                <a:sym typeface="Roboto"/>
              </a:rPr>
              <a:t>F1 Score: %96.37</a:t>
            </a:r>
            <a:endParaRPr sz="1200">
              <a:solidFill>
                <a:srgbClr val="0D0D0D"/>
              </a:solidFill>
              <a:highlight>
                <a:srgbClr val="FFFFFF"/>
              </a:highlight>
              <a:latin typeface="Roboto"/>
              <a:ea typeface="Roboto"/>
              <a:cs typeface="Roboto"/>
              <a:sym typeface="Roboto"/>
            </a:endParaRPr>
          </a:p>
        </p:txBody>
      </p:sp>
      <p:sp>
        <p:nvSpPr>
          <p:cNvPr id="423" name="Google Shape;423;p51"/>
          <p:cNvSpPr txBox="1"/>
          <p:nvPr/>
        </p:nvSpPr>
        <p:spPr>
          <a:xfrm>
            <a:off x="358875" y="2743700"/>
            <a:ext cx="5936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1200" b="1">
                <a:solidFill>
                  <a:srgbClr val="0D0D0D"/>
                </a:solidFill>
                <a:highlight>
                  <a:srgbClr val="FFFFFF"/>
                </a:highlight>
                <a:latin typeface="Roboto"/>
                <a:ea typeface="Roboto"/>
                <a:cs typeface="Roboto"/>
                <a:sym typeface="Roboto"/>
              </a:rPr>
              <a:t>Comparison</a:t>
            </a:r>
            <a:r>
              <a:rPr lang="tr" sz="1200">
                <a:solidFill>
                  <a:srgbClr val="0D0D0D"/>
                </a:solidFill>
                <a:highlight>
                  <a:srgbClr val="FFFFFF"/>
                </a:highlight>
                <a:latin typeface="Roboto"/>
                <a:ea typeface="Roboto"/>
                <a:cs typeface="Roboto"/>
                <a:sym typeface="Roboto"/>
              </a:rPr>
              <a:t>:</a:t>
            </a:r>
            <a:endParaRPr sz="120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r>
              <a:rPr lang="tr" sz="1200">
                <a:solidFill>
                  <a:srgbClr val="FF0000"/>
                </a:solidFill>
                <a:highlight>
                  <a:srgbClr val="FFFFFF"/>
                </a:highlight>
                <a:latin typeface="Roboto"/>
                <a:ea typeface="Roboto"/>
                <a:cs typeface="Roboto"/>
                <a:sym typeface="Roboto"/>
              </a:rPr>
              <a:t>Accuracy</a:t>
            </a:r>
            <a:r>
              <a:rPr lang="tr" sz="1200">
                <a:solidFill>
                  <a:srgbClr val="0D0D0D"/>
                </a:solidFill>
                <a:highlight>
                  <a:srgbClr val="FFFFFF"/>
                </a:highlight>
                <a:latin typeface="Roboto"/>
                <a:ea typeface="Roboto"/>
                <a:cs typeface="Roboto"/>
                <a:sym typeface="Roboto"/>
              </a:rPr>
              <a:t>: XGBoost outperformed in accuracy with a higher performance (87% compared to 85%).</a:t>
            </a:r>
            <a:endParaRPr sz="120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r>
              <a:rPr lang="tr" sz="1200">
                <a:solidFill>
                  <a:srgbClr val="FF0000"/>
                </a:solidFill>
                <a:highlight>
                  <a:srgbClr val="FFFFFF"/>
                </a:highlight>
                <a:latin typeface="Roboto"/>
                <a:ea typeface="Roboto"/>
                <a:cs typeface="Roboto"/>
                <a:sym typeface="Roboto"/>
              </a:rPr>
              <a:t>Precision</a:t>
            </a:r>
            <a:r>
              <a:rPr lang="tr" sz="1200">
                <a:solidFill>
                  <a:srgbClr val="0D0D0D"/>
                </a:solidFill>
                <a:highlight>
                  <a:srgbClr val="FFFFFF"/>
                </a:highlight>
                <a:latin typeface="Roboto"/>
                <a:ea typeface="Roboto"/>
                <a:cs typeface="Roboto"/>
                <a:sym typeface="Roboto"/>
              </a:rPr>
              <a:t>: XGBoost also yielded better results in precision (86% compared to 84%).</a:t>
            </a:r>
            <a:endParaRPr sz="120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r>
              <a:rPr lang="tr" sz="1200">
                <a:solidFill>
                  <a:srgbClr val="FF0000"/>
                </a:solidFill>
                <a:highlight>
                  <a:srgbClr val="FFFFFF"/>
                </a:highlight>
                <a:latin typeface="Roboto"/>
                <a:ea typeface="Roboto"/>
                <a:cs typeface="Roboto"/>
                <a:sym typeface="Roboto"/>
              </a:rPr>
              <a:t>Recall: </a:t>
            </a:r>
            <a:r>
              <a:rPr lang="tr" sz="1200">
                <a:solidFill>
                  <a:srgbClr val="0D0D0D"/>
                </a:solidFill>
                <a:highlight>
                  <a:srgbClr val="FFFFFF"/>
                </a:highlight>
                <a:latin typeface="Roboto"/>
                <a:ea typeface="Roboto"/>
                <a:cs typeface="Roboto"/>
                <a:sym typeface="Roboto"/>
              </a:rPr>
              <a:t>XGBoost exhibited higher performance in recall compared to Random Forest (85% versus 83%).</a:t>
            </a:r>
            <a:endParaRPr sz="120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r>
              <a:rPr lang="tr" sz="1200">
                <a:solidFill>
                  <a:srgbClr val="FF0000"/>
                </a:solidFill>
                <a:highlight>
                  <a:srgbClr val="FFFFFF"/>
                </a:highlight>
                <a:latin typeface="Roboto"/>
                <a:ea typeface="Roboto"/>
                <a:cs typeface="Roboto"/>
                <a:sym typeface="Roboto"/>
              </a:rPr>
              <a:t>F1 Score:</a:t>
            </a:r>
            <a:r>
              <a:rPr lang="tr" sz="1200">
                <a:solidFill>
                  <a:srgbClr val="0D0D0D"/>
                </a:solidFill>
                <a:highlight>
                  <a:srgbClr val="FFFFFF"/>
                </a:highlight>
                <a:latin typeface="Roboto"/>
                <a:ea typeface="Roboto"/>
                <a:cs typeface="Roboto"/>
                <a:sym typeface="Roboto"/>
              </a:rPr>
              <a:t> XGBoost showed superiority in F1 Score as well, outscoring Random Forest (86% versus 83%).</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Results and Analysis</a:t>
            </a:r>
            <a:endParaRPr sz="4000">
              <a:solidFill>
                <a:srgbClr val="08170F"/>
              </a:solidFill>
              <a:latin typeface="Krona One"/>
              <a:ea typeface="Krona One"/>
              <a:cs typeface="Krona One"/>
              <a:sym typeface="Krona One"/>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53"/>
          <p:cNvPicPr preferRelativeResize="0"/>
          <p:nvPr/>
        </p:nvPicPr>
        <p:blipFill>
          <a:blip r:embed="rId3">
            <a:alphaModFix/>
          </a:blip>
          <a:stretch>
            <a:fillRect/>
          </a:stretch>
        </p:blipFill>
        <p:spPr>
          <a:xfrm>
            <a:off x="5018300" y="1334475"/>
            <a:ext cx="3927648" cy="2474550"/>
          </a:xfrm>
          <a:prstGeom prst="rect">
            <a:avLst/>
          </a:prstGeom>
          <a:noFill/>
          <a:ln>
            <a:noFill/>
          </a:ln>
        </p:spPr>
      </p:pic>
      <p:sp>
        <p:nvSpPr>
          <p:cNvPr id="434" name="Google Shape;434;p53"/>
          <p:cNvSpPr txBox="1"/>
          <p:nvPr/>
        </p:nvSpPr>
        <p:spPr>
          <a:xfrm>
            <a:off x="203625" y="1028700"/>
            <a:ext cx="4698000" cy="308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tr" sz="1100" b="1">
                <a:latin typeface="Roboto"/>
                <a:ea typeface="Roboto"/>
                <a:cs typeface="Roboto"/>
                <a:sym typeface="Roboto"/>
              </a:rPr>
              <a:t>How We Used NLP</a:t>
            </a:r>
            <a:endParaRPr sz="1100" b="1">
              <a:latin typeface="Roboto"/>
              <a:ea typeface="Roboto"/>
              <a:cs typeface="Roboto"/>
              <a:sym typeface="Roboto"/>
            </a:endParaRPr>
          </a:p>
          <a:p>
            <a:pPr marL="0" lvl="0" indent="0" algn="l" rtl="0">
              <a:lnSpc>
                <a:spcPct val="115000"/>
              </a:lnSpc>
              <a:spcBef>
                <a:spcPts val="1200"/>
              </a:spcBef>
              <a:spcAft>
                <a:spcPts val="0"/>
              </a:spcAft>
              <a:buNone/>
            </a:pPr>
            <a:r>
              <a:rPr lang="tr" sz="1100">
                <a:latin typeface="Roboto"/>
                <a:ea typeface="Roboto"/>
                <a:cs typeface="Roboto"/>
                <a:sym typeface="Roboto"/>
              </a:rPr>
              <a:t>We applied NLP techniques including tokenization, stemming, stopword removal, and Bag of Words to process Amazon product reviews.</a:t>
            </a:r>
            <a:endParaRPr sz="1100">
              <a:latin typeface="Roboto"/>
              <a:ea typeface="Roboto"/>
              <a:cs typeface="Roboto"/>
              <a:sym typeface="Roboto"/>
            </a:endParaRPr>
          </a:p>
          <a:p>
            <a:pPr marL="0" lvl="0" indent="0" algn="l" rtl="0">
              <a:lnSpc>
                <a:spcPct val="115000"/>
              </a:lnSpc>
              <a:spcBef>
                <a:spcPts val="1200"/>
              </a:spcBef>
              <a:spcAft>
                <a:spcPts val="0"/>
              </a:spcAft>
              <a:buNone/>
            </a:pPr>
            <a:r>
              <a:rPr lang="tr" sz="1100" b="1">
                <a:latin typeface="Roboto"/>
                <a:ea typeface="Roboto"/>
                <a:cs typeface="Roboto"/>
                <a:sym typeface="Roboto"/>
              </a:rPr>
              <a:t>What We Aimed to Achieve</a:t>
            </a:r>
            <a:endParaRPr sz="1100" b="1">
              <a:latin typeface="Roboto"/>
              <a:ea typeface="Roboto"/>
              <a:cs typeface="Roboto"/>
              <a:sym typeface="Roboto"/>
            </a:endParaRPr>
          </a:p>
          <a:p>
            <a:pPr marL="0" lvl="0" indent="0" algn="l" rtl="0">
              <a:lnSpc>
                <a:spcPct val="115000"/>
              </a:lnSpc>
              <a:spcBef>
                <a:spcPts val="1200"/>
              </a:spcBef>
              <a:spcAft>
                <a:spcPts val="0"/>
              </a:spcAft>
              <a:buNone/>
            </a:pPr>
            <a:r>
              <a:rPr lang="tr" sz="1100">
                <a:latin typeface="Roboto"/>
                <a:ea typeface="Roboto"/>
                <a:cs typeface="Roboto"/>
                <a:sym typeface="Roboto"/>
              </a:rPr>
              <a:t>Our goal was to classify reviews as positive or negative and extract insights to understand customer sentiment and identify key issues.</a:t>
            </a:r>
            <a:endParaRPr sz="1100">
              <a:latin typeface="Roboto"/>
              <a:ea typeface="Roboto"/>
              <a:cs typeface="Roboto"/>
              <a:sym typeface="Roboto"/>
            </a:endParaRPr>
          </a:p>
          <a:p>
            <a:pPr marL="0" lvl="0" indent="0" algn="l" rtl="0">
              <a:lnSpc>
                <a:spcPct val="115000"/>
              </a:lnSpc>
              <a:spcBef>
                <a:spcPts val="1200"/>
              </a:spcBef>
              <a:spcAft>
                <a:spcPts val="0"/>
              </a:spcAft>
              <a:buNone/>
            </a:pPr>
            <a:r>
              <a:rPr lang="tr" sz="1100" b="1">
                <a:latin typeface="Roboto"/>
                <a:ea typeface="Roboto"/>
                <a:cs typeface="Roboto"/>
                <a:sym typeface="Roboto"/>
              </a:rPr>
              <a:t>How the Model Met Our Needs</a:t>
            </a:r>
            <a:endParaRPr sz="1100" b="1">
              <a:latin typeface="Roboto"/>
              <a:ea typeface="Roboto"/>
              <a:cs typeface="Roboto"/>
              <a:sym typeface="Roboto"/>
            </a:endParaRPr>
          </a:p>
          <a:p>
            <a:pPr marL="0" lvl="0" indent="0" algn="l" rtl="0">
              <a:lnSpc>
                <a:spcPct val="115000"/>
              </a:lnSpc>
              <a:spcBef>
                <a:spcPts val="1200"/>
              </a:spcBef>
              <a:spcAft>
                <a:spcPts val="1200"/>
              </a:spcAft>
              <a:buNone/>
            </a:pPr>
            <a:r>
              <a:rPr lang="tr" sz="1100">
                <a:latin typeface="Roboto"/>
                <a:ea typeface="Roboto"/>
                <a:cs typeface="Roboto"/>
                <a:sym typeface="Roboto"/>
              </a:rPr>
              <a:t>The XGBoost model achieved high performance with 87% accuracy and a 96.37% F1 score, providing valuable insights into customer satisfaction and areas for improvement. Future work will address multilingual reviews, class imbalance, and advanced NLP techniques.</a:t>
            </a:r>
            <a:endParaRPr sz="1300">
              <a:solidFill>
                <a:schemeClr val="dk2"/>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54"/>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Summary</a:t>
            </a:r>
            <a:endParaRPr sz="4000">
              <a:solidFill>
                <a:srgbClr val="08170F"/>
              </a:solidFill>
              <a:latin typeface="Krona One"/>
              <a:ea typeface="Krona One"/>
              <a:cs typeface="Krona One"/>
              <a:sym typeface="Krona One"/>
            </a:endParaRPr>
          </a:p>
          <a:p>
            <a:pPr marL="0" lvl="0" indent="0" algn="ctr" rtl="0">
              <a:spcBef>
                <a:spcPts val="0"/>
              </a:spcBef>
              <a:spcAft>
                <a:spcPts val="0"/>
              </a:spcAft>
              <a:buNone/>
            </a:pPr>
            <a:r>
              <a:rPr lang="tr" sz="4000">
                <a:solidFill>
                  <a:srgbClr val="08170F"/>
                </a:solidFill>
                <a:latin typeface="Krona One"/>
                <a:ea typeface="Krona One"/>
                <a:cs typeface="Krona One"/>
                <a:sym typeface="Krona One"/>
              </a:rPr>
              <a:t>and</a:t>
            </a:r>
            <a:endParaRPr sz="4000">
              <a:solidFill>
                <a:srgbClr val="08170F"/>
              </a:solidFill>
              <a:latin typeface="Krona One"/>
              <a:ea typeface="Krona One"/>
              <a:cs typeface="Krona One"/>
              <a:sym typeface="Krona One"/>
            </a:endParaRPr>
          </a:p>
          <a:p>
            <a:pPr marL="0" lvl="0" indent="0" algn="ctr" rtl="0">
              <a:spcBef>
                <a:spcPts val="0"/>
              </a:spcBef>
              <a:spcAft>
                <a:spcPts val="0"/>
              </a:spcAft>
              <a:buNone/>
            </a:pPr>
            <a:r>
              <a:rPr lang="tr" sz="4000">
                <a:solidFill>
                  <a:srgbClr val="08170F"/>
                </a:solidFill>
                <a:latin typeface="Krona One"/>
                <a:ea typeface="Krona One"/>
                <a:cs typeface="Krona One"/>
                <a:sym typeface="Krona One"/>
              </a:rPr>
              <a:t>Future Work</a:t>
            </a:r>
            <a:endParaRPr sz="4000">
              <a:solidFill>
                <a:srgbClr val="08170F"/>
              </a:solidFill>
              <a:latin typeface="Krona One"/>
              <a:ea typeface="Krona One"/>
              <a:cs typeface="Krona One"/>
              <a:sym typeface="Krona One"/>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pic>
        <p:nvPicPr>
          <p:cNvPr id="444" name="Google Shape;444;p55"/>
          <p:cNvPicPr preferRelativeResize="0"/>
          <p:nvPr/>
        </p:nvPicPr>
        <p:blipFill rotWithShape="1">
          <a:blip r:embed="rId3">
            <a:alphaModFix/>
          </a:blip>
          <a:srcRect b="6419"/>
          <a:stretch/>
        </p:blipFill>
        <p:spPr>
          <a:xfrm>
            <a:off x="2840050" y="840801"/>
            <a:ext cx="3463900" cy="3952675"/>
          </a:xfrm>
          <a:prstGeom prst="rect">
            <a:avLst/>
          </a:prstGeom>
          <a:noFill/>
          <a:ln>
            <a:noFill/>
          </a:ln>
        </p:spPr>
      </p:pic>
      <p:sp>
        <p:nvSpPr>
          <p:cNvPr id="445" name="Google Shape;445;p55"/>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tr" sz="1200">
                <a:solidFill>
                  <a:srgbClr val="000000"/>
                </a:solidFill>
                <a:latin typeface="Open Sans Medium"/>
                <a:ea typeface="Open Sans Medium"/>
                <a:cs typeface="Open Sans Medium"/>
                <a:sym typeface="Open Sans Medium"/>
              </a:rPr>
              <a:t>Handling Multilingual Reviews</a:t>
            </a:r>
            <a:endParaRPr sz="1200">
              <a:solidFill>
                <a:srgbClr val="000000"/>
              </a:solidFill>
              <a:latin typeface="Open Sans Medium"/>
              <a:ea typeface="Open Sans Medium"/>
              <a:cs typeface="Open Sans Medium"/>
              <a:sym typeface="Open Sans Medium"/>
            </a:endParaRPr>
          </a:p>
        </p:txBody>
      </p:sp>
      <p:sp>
        <p:nvSpPr>
          <p:cNvPr id="446" name="Google Shape;446;p55"/>
          <p:cNvSpPr txBox="1">
            <a:spLocks noGrp="1"/>
          </p:cNvSpPr>
          <p:nvPr>
            <p:ph type="subTitle" idx="4294967295"/>
          </p:nvPr>
        </p:nvSpPr>
        <p:spPr>
          <a:xfrm>
            <a:off x="6368675" y="3321975"/>
            <a:ext cx="23184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tr" sz="1200">
                <a:solidFill>
                  <a:srgbClr val="000000"/>
                </a:solidFill>
                <a:latin typeface="Open Sans Medium"/>
                <a:ea typeface="Open Sans Medium"/>
                <a:cs typeface="Open Sans Medium"/>
                <a:sym typeface="Open Sans Medium"/>
              </a:rPr>
              <a:t>Dealing with Imbalanced Classes</a:t>
            </a:r>
            <a:endParaRPr sz="1200">
              <a:solidFill>
                <a:srgbClr val="000000"/>
              </a:solidFill>
              <a:latin typeface="Open Sans Medium"/>
              <a:ea typeface="Open Sans Medium"/>
              <a:cs typeface="Open Sans Medium"/>
              <a:sym typeface="Open Sans Medium"/>
            </a:endParaRPr>
          </a:p>
        </p:txBody>
      </p:sp>
      <p:sp>
        <p:nvSpPr>
          <p:cNvPr id="447" name="Google Shape;447;p55"/>
          <p:cNvSpPr txBox="1">
            <a:spLocks noGrp="1"/>
          </p:cNvSpPr>
          <p:nvPr>
            <p:ph type="subTitle" idx="4294967295"/>
          </p:nvPr>
        </p:nvSpPr>
        <p:spPr>
          <a:xfrm>
            <a:off x="470725" y="1394975"/>
            <a:ext cx="231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tr" sz="1200">
                <a:solidFill>
                  <a:srgbClr val="000000"/>
                </a:solidFill>
                <a:latin typeface="Open Sans Medium"/>
                <a:ea typeface="Open Sans Medium"/>
                <a:cs typeface="Open Sans Medium"/>
                <a:sym typeface="Open Sans Medium"/>
              </a:rPr>
              <a:t>Improving Model Generalization</a:t>
            </a:r>
            <a:endParaRPr sz="1200">
              <a:solidFill>
                <a:srgbClr val="000000"/>
              </a:solidFill>
              <a:latin typeface="Open Sans Medium"/>
              <a:ea typeface="Open Sans Medium"/>
              <a:cs typeface="Open Sans Medium"/>
              <a:sym typeface="Open Sans Medium"/>
            </a:endParaRPr>
          </a:p>
        </p:txBody>
      </p:sp>
      <p:sp>
        <p:nvSpPr>
          <p:cNvPr id="448" name="Google Shape;448;p55"/>
          <p:cNvSpPr txBox="1">
            <a:spLocks noGrp="1"/>
          </p:cNvSpPr>
          <p:nvPr>
            <p:ph type="subTitle" idx="4294967295"/>
          </p:nvPr>
        </p:nvSpPr>
        <p:spPr>
          <a:xfrm>
            <a:off x="470725" y="3321975"/>
            <a:ext cx="231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tr" sz="1200">
                <a:solidFill>
                  <a:srgbClr val="000000"/>
                </a:solidFill>
                <a:latin typeface="Open Sans Medium"/>
                <a:ea typeface="Open Sans Medium"/>
                <a:cs typeface="Open Sans Medium"/>
                <a:sym typeface="Open Sans Medium"/>
              </a:rPr>
              <a:t>Exploring Other NLP Techniques</a:t>
            </a:r>
            <a:endParaRPr sz="1200">
              <a:solidFill>
                <a:srgbClr val="000000"/>
              </a:solidFill>
              <a:latin typeface="Open Sans Medium"/>
              <a:ea typeface="Open Sans Medium"/>
              <a:cs typeface="Open Sans Medium"/>
              <a:sym typeface="Open Sans Medium"/>
            </a:endParaRPr>
          </a:p>
        </p:txBody>
      </p:sp>
      <p:sp>
        <p:nvSpPr>
          <p:cNvPr id="449" name="Google Shape;449;p55"/>
          <p:cNvSpPr txBox="1">
            <a:spLocks noGrp="1"/>
          </p:cNvSpPr>
          <p:nvPr>
            <p:ph type="title" idx="4294967295"/>
          </p:nvPr>
        </p:nvSpPr>
        <p:spPr>
          <a:xfrm>
            <a:off x="1245150" y="401725"/>
            <a:ext cx="6653700" cy="423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tr"/>
              <a:t>Challenges and Future Directions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56"/>
          <p:cNvSpPr txBox="1">
            <a:spLocks noGrp="1"/>
          </p:cNvSpPr>
          <p:nvPr>
            <p:ph type="title"/>
          </p:nvPr>
        </p:nvSpPr>
        <p:spPr>
          <a:xfrm>
            <a:off x="1388550" y="1306025"/>
            <a:ext cx="6366900" cy="15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a:t>Thank you for your time and attention 🙂</a:t>
            </a:r>
            <a:endParaRPr/>
          </a:p>
        </p:txBody>
      </p:sp>
      <p:sp>
        <p:nvSpPr>
          <p:cNvPr id="455" name="Google Shape;455;p56"/>
          <p:cNvSpPr txBox="1"/>
          <p:nvPr/>
        </p:nvSpPr>
        <p:spPr>
          <a:xfrm>
            <a:off x="766075" y="2959350"/>
            <a:ext cx="6625500" cy="11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2000">
                <a:solidFill>
                  <a:schemeClr val="dk2"/>
                </a:solidFill>
                <a:latin typeface="Calibri"/>
                <a:ea typeface="Calibri"/>
                <a:cs typeface="Calibri"/>
                <a:sym typeface="Calibri"/>
              </a:rPr>
              <a:t>(21 07 06 041) Esma Şen</a:t>
            </a:r>
            <a:endParaRPr sz="2000">
              <a:solidFill>
                <a:schemeClr val="dk2"/>
              </a:solidFill>
              <a:latin typeface="Calibri"/>
              <a:ea typeface="Calibri"/>
              <a:cs typeface="Calibri"/>
              <a:sym typeface="Calibri"/>
            </a:endParaRPr>
          </a:p>
          <a:p>
            <a:pPr marL="0" lvl="0" indent="0" algn="l" rtl="0">
              <a:spcBef>
                <a:spcPts val="0"/>
              </a:spcBef>
              <a:spcAft>
                <a:spcPts val="0"/>
              </a:spcAft>
              <a:buNone/>
            </a:pPr>
            <a:r>
              <a:rPr lang="tr" sz="2000">
                <a:solidFill>
                  <a:schemeClr val="dk2"/>
                </a:solidFill>
                <a:latin typeface="Calibri"/>
                <a:ea typeface="Calibri"/>
                <a:cs typeface="Calibri"/>
                <a:sym typeface="Calibri"/>
              </a:rPr>
              <a:t>(21 07 06 015) Harun Yahya Ünal</a:t>
            </a:r>
            <a:br>
              <a:rPr lang="tr" sz="2000">
                <a:solidFill>
                  <a:schemeClr val="dk2"/>
                </a:solidFill>
                <a:latin typeface="Calibri"/>
                <a:ea typeface="Calibri"/>
                <a:cs typeface="Calibri"/>
                <a:sym typeface="Calibri"/>
              </a:rPr>
            </a:br>
            <a:r>
              <a:rPr lang="tr" sz="2000">
                <a:solidFill>
                  <a:schemeClr val="dk2"/>
                </a:solidFill>
                <a:latin typeface="Calibri"/>
                <a:ea typeface="Calibri"/>
                <a:cs typeface="Calibri"/>
                <a:sym typeface="Calibri"/>
              </a:rPr>
              <a:t>(21 07 06 039) Berke Ensel</a:t>
            </a:r>
            <a:endParaRPr sz="2000">
              <a:solidFill>
                <a:schemeClr val="dk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5"/>
          <p:cNvSpPr txBox="1">
            <a:spLocks noGrp="1"/>
          </p:cNvSpPr>
          <p:nvPr>
            <p:ph type="ctrTitle"/>
          </p:nvPr>
        </p:nvSpPr>
        <p:spPr>
          <a:xfrm>
            <a:off x="1809525" y="1381650"/>
            <a:ext cx="5361300" cy="74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tr" sz="2220">
                <a:solidFill>
                  <a:srgbClr val="0D0D0D"/>
                </a:solidFill>
                <a:latin typeface="Roboto Medium"/>
                <a:ea typeface="Roboto Medium"/>
                <a:cs typeface="Roboto Medium"/>
                <a:sym typeface="Roboto Medium"/>
              </a:rPr>
              <a:t>What is NLP and Sentiment Analysis</a:t>
            </a:r>
            <a:endParaRPr sz="2220">
              <a:solidFill>
                <a:srgbClr val="0D0D0D"/>
              </a:solidFill>
              <a:latin typeface="Roboto Medium"/>
              <a:ea typeface="Roboto Medium"/>
              <a:cs typeface="Roboto Medium"/>
              <a:sym typeface="Roboto Medium"/>
            </a:endParaRPr>
          </a:p>
        </p:txBody>
      </p:sp>
      <p:sp>
        <p:nvSpPr>
          <p:cNvPr id="236" name="Google Shape;236;p25"/>
          <p:cNvSpPr txBox="1">
            <a:spLocks noGrp="1"/>
          </p:cNvSpPr>
          <p:nvPr>
            <p:ph type="subTitle" idx="1"/>
          </p:nvPr>
        </p:nvSpPr>
        <p:spPr>
          <a:xfrm>
            <a:off x="1162125" y="2571750"/>
            <a:ext cx="6656100" cy="11859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tr" sz="1100">
                <a:solidFill>
                  <a:srgbClr val="000000"/>
                </a:solidFill>
                <a:latin typeface="Comic Sans MS"/>
                <a:ea typeface="Comic Sans MS"/>
                <a:cs typeface="Comic Sans MS"/>
                <a:sym typeface="Comic Sans MS"/>
              </a:rPr>
              <a:t>Natural Language Processing (NLP) is a field of artificial intelligence that focuses on enabling computers to understand, interpret, and generate human language. It utilizes grammar rules, statistical methods, and machine learning techniques to achieve this.</a:t>
            </a:r>
            <a:endParaRPr sz="1100">
              <a:solidFill>
                <a:srgbClr val="000000"/>
              </a:solidFill>
              <a:latin typeface="Comic Sans MS"/>
              <a:ea typeface="Comic Sans MS"/>
              <a:cs typeface="Comic Sans MS"/>
              <a:sym typeface="Comic Sans MS"/>
            </a:endParaRPr>
          </a:p>
          <a:p>
            <a:pPr marL="0" lvl="0" indent="0" algn="ctr" rtl="0">
              <a:spcBef>
                <a:spcPts val="0"/>
              </a:spcBef>
              <a:spcAft>
                <a:spcPts val="0"/>
              </a:spcAft>
              <a:buNone/>
            </a:pPr>
            <a:endParaRPr sz="1100">
              <a:solidFill>
                <a:srgbClr val="000000"/>
              </a:solidFill>
              <a:latin typeface="Comic Sans MS"/>
              <a:ea typeface="Comic Sans MS"/>
              <a:cs typeface="Comic Sans MS"/>
              <a:sym typeface="Comic Sans MS"/>
            </a:endParaRPr>
          </a:p>
          <a:p>
            <a:pPr marL="0" lvl="0" indent="0" algn="ctr" rtl="0">
              <a:spcBef>
                <a:spcPts val="0"/>
              </a:spcBef>
              <a:spcAft>
                <a:spcPts val="0"/>
              </a:spcAft>
              <a:buNone/>
            </a:pPr>
            <a:r>
              <a:rPr lang="tr" sz="1100">
                <a:solidFill>
                  <a:srgbClr val="000000"/>
                </a:solidFill>
                <a:latin typeface="Comic Sans MS"/>
                <a:ea typeface="Comic Sans MS"/>
                <a:cs typeface="Comic Sans MS"/>
                <a:sym typeface="Comic Sans MS"/>
              </a:rPr>
              <a:t>Sentiment Analysis is a subset of Natural Language Processing (NLP) that focuses on identifying and categorizing opinions expressed in a piece of text. It involves determining whether the sentiment or emotion behind the text is positive, negative, or neutral.</a:t>
            </a:r>
            <a:endParaRPr sz="1100">
              <a:solidFill>
                <a:srgbClr val="000000"/>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26"/>
          <p:cNvPicPr preferRelativeResize="0"/>
          <p:nvPr/>
        </p:nvPicPr>
        <p:blipFill>
          <a:blip r:embed="rId3">
            <a:alphaModFix/>
          </a:blip>
          <a:stretch>
            <a:fillRect/>
          </a:stretch>
        </p:blipFill>
        <p:spPr>
          <a:xfrm>
            <a:off x="2926700" y="625150"/>
            <a:ext cx="3412950" cy="4059450"/>
          </a:xfrm>
          <a:prstGeom prst="rect">
            <a:avLst/>
          </a:prstGeom>
          <a:noFill/>
          <a:ln>
            <a:noFill/>
          </a:ln>
        </p:spPr>
      </p:pic>
      <p:sp>
        <p:nvSpPr>
          <p:cNvPr id="242" name="Google Shape;242;p26"/>
          <p:cNvSpPr txBox="1">
            <a:spLocks noGrp="1"/>
          </p:cNvSpPr>
          <p:nvPr>
            <p:ph type="subTitle" idx="4294967295"/>
          </p:nvPr>
        </p:nvSpPr>
        <p:spPr>
          <a:xfrm>
            <a:off x="608300" y="1136357"/>
            <a:ext cx="2318400" cy="13164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tr">
                <a:solidFill>
                  <a:srgbClr val="233E30"/>
                </a:solidFill>
                <a:latin typeface="Roboto Medium"/>
                <a:ea typeface="Roboto Medium"/>
                <a:cs typeface="Roboto Medium"/>
                <a:sym typeface="Roboto Medium"/>
              </a:rPr>
              <a:t>Finding Amazon product reviews on Kaggle</a:t>
            </a:r>
            <a:endParaRPr>
              <a:solidFill>
                <a:srgbClr val="233E30"/>
              </a:solidFill>
              <a:latin typeface="Roboto Medium"/>
              <a:ea typeface="Roboto Medium"/>
              <a:cs typeface="Roboto Medium"/>
              <a:sym typeface="Roboto Medium"/>
            </a:endParaRPr>
          </a:p>
        </p:txBody>
      </p:sp>
      <p:sp>
        <p:nvSpPr>
          <p:cNvPr id="243" name="Google Shape;243;p26"/>
          <p:cNvSpPr txBox="1">
            <a:spLocks noGrp="1"/>
          </p:cNvSpPr>
          <p:nvPr>
            <p:ph type="subTitle" idx="4294967295"/>
          </p:nvPr>
        </p:nvSpPr>
        <p:spPr>
          <a:xfrm>
            <a:off x="608300" y="3022955"/>
            <a:ext cx="2318400" cy="13164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tr">
                <a:solidFill>
                  <a:srgbClr val="233E30"/>
                </a:solidFill>
                <a:latin typeface="Roboto Medium"/>
                <a:ea typeface="Roboto Medium"/>
                <a:cs typeface="Roboto Medium"/>
                <a:sym typeface="Roboto Medium"/>
              </a:rPr>
              <a:t>Cleaning and normalization</a:t>
            </a:r>
            <a:endParaRPr>
              <a:solidFill>
                <a:srgbClr val="233E30"/>
              </a:solidFill>
              <a:latin typeface="Roboto Medium"/>
              <a:ea typeface="Roboto Medium"/>
              <a:cs typeface="Roboto Medium"/>
              <a:sym typeface="Roboto Medium"/>
            </a:endParaRPr>
          </a:p>
        </p:txBody>
      </p:sp>
      <p:sp>
        <p:nvSpPr>
          <p:cNvPr id="244" name="Google Shape;244;p26"/>
          <p:cNvSpPr txBox="1">
            <a:spLocks noGrp="1"/>
          </p:cNvSpPr>
          <p:nvPr>
            <p:ph type="subTitle" idx="1"/>
          </p:nvPr>
        </p:nvSpPr>
        <p:spPr>
          <a:xfrm>
            <a:off x="6368675" y="1136350"/>
            <a:ext cx="2318400" cy="13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 sz="1300">
                <a:solidFill>
                  <a:srgbClr val="233E30"/>
                </a:solidFill>
                <a:latin typeface="Roboto Medium"/>
                <a:ea typeface="Roboto Medium"/>
                <a:cs typeface="Roboto Medium"/>
                <a:sym typeface="Roboto Medium"/>
              </a:rPr>
              <a:t>Handling missing values</a:t>
            </a:r>
            <a:endParaRPr sz="1300">
              <a:solidFill>
                <a:srgbClr val="233E30"/>
              </a:solidFill>
              <a:latin typeface="Roboto Medium"/>
              <a:ea typeface="Roboto Medium"/>
              <a:cs typeface="Roboto Medium"/>
              <a:sym typeface="Roboto Medium"/>
            </a:endParaRPr>
          </a:p>
        </p:txBody>
      </p:sp>
      <p:sp>
        <p:nvSpPr>
          <p:cNvPr id="245" name="Google Shape;245;p26"/>
          <p:cNvSpPr txBox="1">
            <a:spLocks noGrp="1"/>
          </p:cNvSpPr>
          <p:nvPr>
            <p:ph type="subTitle" idx="1"/>
          </p:nvPr>
        </p:nvSpPr>
        <p:spPr>
          <a:xfrm>
            <a:off x="6368675" y="3022950"/>
            <a:ext cx="2318400" cy="1316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tr" sz="1300">
                <a:solidFill>
                  <a:srgbClr val="233E30"/>
                </a:solidFill>
                <a:latin typeface="Roboto Medium"/>
                <a:ea typeface="Roboto Medium"/>
                <a:cs typeface="Roboto Medium"/>
                <a:sym typeface="Roboto Medium"/>
              </a:rPr>
              <a:t>Preprocessing the collected data</a:t>
            </a:r>
            <a:endParaRPr sz="1300">
              <a:solidFill>
                <a:srgbClr val="233E30"/>
              </a:solidFill>
              <a:latin typeface="Roboto Medium"/>
              <a:ea typeface="Roboto Medium"/>
              <a:cs typeface="Roboto Medium"/>
              <a:sym typeface="Roboto Medium"/>
            </a:endParaRPr>
          </a:p>
        </p:txBody>
      </p:sp>
      <p:sp>
        <p:nvSpPr>
          <p:cNvPr id="246" name="Google Shape;246;p26"/>
          <p:cNvSpPr txBox="1">
            <a:spLocks noGrp="1"/>
          </p:cNvSpPr>
          <p:nvPr>
            <p:ph type="title" idx="4294967295"/>
          </p:nvPr>
        </p:nvSpPr>
        <p:spPr>
          <a:xfrm>
            <a:off x="1245150" y="348900"/>
            <a:ext cx="6653700" cy="615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solidFill>
                  <a:srgbClr val="08170F"/>
                </a:solidFill>
                <a:latin typeface="Krona One"/>
                <a:ea typeface="Krona One"/>
                <a:cs typeface="Krona One"/>
                <a:sym typeface="Krona One"/>
              </a:rPr>
              <a:t>Data Collection</a:t>
            </a:r>
            <a:endParaRPr>
              <a:solidFill>
                <a:srgbClr val="08170F"/>
              </a:solidFill>
              <a:latin typeface="Krona One"/>
              <a:ea typeface="Krona One"/>
              <a:cs typeface="Krona One"/>
              <a:sym typeface="Krona On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7"/>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4000">
                <a:solidFill>
                  <a:srgbClr val="08170F"/>
                </a:solidFill>
                <a:latin typeface="Krona One"/>
                <a:ea typeface="Krona One"/>
                <a:cs typeface="Krona One"/>
                <a:sym typeface="Krona One"/>
              </a:rPr>
              <a:t>Dataset</a:t>
            </a:r>
            <a:endParaRPr sz="4000">
              <a:solidFill>
                <a:srgbClr val="08170F"/>
              </a:solidFill>
              <a:latin typeface="Krona One"/>
              <a:ea typeface="Krona One"/>
              <a:cs typeface="Krona One"/>
              <a:sym typeface="Krona On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8"/>
          <p:cNvSpPr txBox="1">
            <a:spLocks noGrp="1"/>
          </p:cNvSpPr>
          <p:nvPr>
            <p:ph type="subTitle" idx="4294967295"/>
          </p:nvPr>
        </p:nvSpPr>
        <p:spPr>
          <a:xfrm>
            <a:off x="443325" y="3095300"/>
            <a:ext cx="5696700" cy="14559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Clr>
                <a:srgbClr val="233E30"/>
              </a:buClr>
              <a:buSzPts val="1300"/>
              <a:buFont typeface="Roboto Medium"/>
              <a:buChar char="●"/>
            </a:pPr>
            <a:r>
              <a:rPr lang="tr">
                <a:solidFill>
                  <a:srgbClr val="233E30"/>
                </a:solidFill>
                <a:latin typeface="Roboto Medium"/>
                <a:ea typeface="Roboto Medium"/>
                <a:cs typeface="Roboto Medium"/>
                <a:sym typeface="Roboto Medium"/>
              </a:rPr>
              <a:t>Rating	: The rates that given to the product.</a:t>
            </a:r>
            <a:endParaRPr>
              <a:solidFill>
                <a:srgbClr val="233E30"/>
              </a:solidFill>
              <a:latin typeface="Roboto Medium"/>
              <a:ea typeface="Roboto Medium"/>
              <a:cs typeface="Roboto Medium"/>
              <a:sym typeface="Roboto Medium"/>
            </a:endParaRPr>
          </a:p>
          <a:p>
            <a:pPr marL="457200" lvl="0" indent="-311150" algn="l" rtl="0">
              <a:lnSpc>
                <a:spcPct val="110000"/>
              </a:lnSpc>
              <a:spcBef>
                <a:spcPts val="0"/>
              </a:spcBef>
              <a:spcAft>
                <a:spcPts val="0"/>
              </a:spcAft>
              <a:buClr>
                <a:srgbClr val="233E30"/>
              </a:buClr>
              <a:buSzPts val="1300"/>
              <a:buFont typeface="Roboto Medium"/>
              <a:buChar char="●"/>
            </a:pPr>
            <a:r>
              <a:rPr lang="tr">
                <a:solidFill>
                  <a:srgbClr val="233E30"/>
                </a:solidFill>
                <a:latin typeface="Roboto Medium"/>
                <a:ea typeface="Roboto Medium"/>
                <a:cs typeface="Roboto Medium"/>
                <a:sym typeface="Roboto Medium"/>
              </a:rPr>
              <a:t>Date		: The date that review was made.</a:t>
            </a:r>
            <a:endParaRPr>
              <a:solidFill>
                <a:srgbClr val="233E30"/>
              </a:solidFill>
              <a:latin typeface="Roboto Medium"/>
              <a:ea typeface="Roboto Medium"/>
              <a:cs typeface="Roboto Medium"/>
              <a:sym typeface="Roboto Medium"/>
            </a:endParaRPr>
          </a:p>
          <a:p>
            <a:pPr marL="457200" lvl="0" indent="-311150" algn="l" rtl="0">
              <a:lnSpc>
                <a:spcPct val="110000"/>
              </a:lnSpc>
              <a:spcBef>
                <a:spcPts val="0"/>
              </a:spcBef>
              <a:spcAft>
                <a:spcPts val="0"/>
              </a:spcAft>
              <a:buClr>
                <a:srgbClr val="233E30"/>
              </a:buClr>
              <a:buSzPts val="1300"/>
              <a:buFont typeface="Roboto Medium"/>
              <a:buChar char="●"/>
            </a:pPr>
            <a:r>
              <a:rPr lang="tr">
                <a:solidFill>
                  <a:srgbClr val="233E30"/>
                </a:solidFill>
                <a:latin typeface="Roboto Medium"/>
                <a:ea typeface="Roboto Medium"/>
                <a:cs typeface="Roboto Medium"/>
                <a:sym typeface="Roboto Medium"/>
              </a:rPr>
              <a:t>Variation	: The variation of the product.</a:t>
            </a:r>
            <a:endParaRPr>
              <a:solidFill>
                <a:srgbClr val="233E30"/>
              </a:solidFill>
              <a:latin typeface="Roboto Medium"/>
              <a:ea typeface="Roboto Medium"/>
              <a:cs typeface="Roboto Medium"/>
              <a:sym typeface="Roboto Medium"/>
            </a:endParaRPr>
          </a:p>
          <a:p>
            <a:pPr marL="457200" lvl="0" indent="-311150" algn="l" rtl="0">
              <a:lnSpc>
                <a:spcPct val="110000"/>
              </a:lnSpc>
              <a:spcBef>
                <a:spcPts val="0"/>
              </a:spcBef>
              <a:spcAft>
                <a:spcPts val="0"/>
              </a:spcAft>
              <a:buClr>
                <a:srgbClr val="233E30"/>
              </a:buClr>
              <a:buSzPts val="1300"/>
              <a:buFont typeface="Roboto Medium"/>
              <a:buChar char="●"/>
            </a:pPr>
            <a:r>
              <a:rPr lang="tr">
                <a:solidFill>
                  <a:srgbClr val="233E30"/>
                </a:solidFill>
                <a:latin typeface="Roboto Medium"/>
                <a:ea typeface="Roboto Medium"/>
                <a:cs typeface="Roboto Medium"/>
                <a:sym typeface="Roboto Medium"/>
              </a:rPr>
              <a:t>Review Text	: The comment that we will work on</a:t>
            </a:r>
            <a:endParaRPr>
              <a:solidFill>
                <a:srgbClr val="233E30"/>
              </a:solidFill>
              <a:latin typeface="Roboto Medium"/>
              <a:ea typeface="Roboto Medium"/>
              <a:cs typeface="Roboto Medium"/>
              <a:sym typeface="Roboto Medium"/>
            </a:endParaRPr>
          </a:p>
          <a:p>
            <a:pPr marL="457200" lvl="0" indent="-311150" algn="l" rtl="0">
              <a:lnSpc>
                <a:spcPct val="110000"/>
              </a:lnSpc>
              <a:spcBef>
                <a:spcPts val="0"/>
              </a:spcBef>
              <a:spcAft>
                <a:spcPts val="0"/>
              </a:spcAft>
              <a:buClr>
                <a:srgbClr val="233E30"/>
              </a:buClr>
              <a:buSzPts val="1300"/>
              <a:buFont typeface="Roboto Medium"/>
              <a:buChar char="●"/>
            </a:pPr>
            <a:r>
              <a:rPr lang="tr">
                <a:solidFill>
                  <a:srgbClr val="233E30"/>
                </a:solidFill>
                <a:latin typeface="Roboto Medium"/>
                <a:ea typeface="Roboto Medium"/>
                <a:cs typeface="Roboto Medium"/>
                <a:sym typeface="Roboto Medium"/>
              </a:rPr>
              <a:t>Feedback	: Show us the review is positive(1) or negative(0).</a:t>
            </a:r>
            <a:endParaRPr>
              <a:solidFill>
                <a:srgbClr val="233E30"/>
              </a:solidFill>
              <a:latin typeface="Roboto Medium"/>
              <a:ea typeface="Roboto Medium"/>
              <a:cs typeface="Roboto Medium"/>
              <a:sym typeface="Roboto Medium"/>
            </a:endParaRPr>
          </a:p>
        </p:txBody>
      </p:sp>
      <p:pic>
        <p:nvPicPr>
          <p:cNvPr id="257" name="Google Shape;257;p28"/>
          <p:cNvPicPr preferRelativeResize="0"/>
          <p:nvPr/>
        </p:nvPicPr>
        <p:blipFill>
          <a:blip r:embed="rId3">
            <a:alphaModFix/>
          </a:blip>
          <a:stretch>
            <a:fillRect/>
          </a:stretch>
        </p:blipFill>
        <p:spPr>
          <a:xfrm>
            <a:off x="443325" y="1142550"/>
            <a:ext cx="5405000" cy="1780800"/>
          </a:xfrm>
          <a:prstGeom prst="rect">
            <a:avLst/>
          </a:prstGeom>
          <a:noFill/>
          <a:ln>
            <a:noFill/>
          </a:ln>
        </p:spPr>
      </p:pic>
      <p:sp>
        <p:nvSpPr>
          <p:cNvPr id="258" name="Google Shape;258;p28"/>
          <p:cNvSpPr txBox="1">
            <a:spLocks noGrp="1"/>
          </p:cNvSpPr>
          <p:nvPr>
            <p:ph type="body" idx="4294967295"/>
          </p:nvPr>
        </p:nvSpPr>
        <p:spPr>
          <a:xfrm>
            <a:off x="443325" y="717088"/>
            <a:ext cx="6653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tr" sz="1600">
                <a:solidFill>
                  <a:srgbClr val="2B2B2B"/>
                </a:solidFill>
                <a:latin typeface="Roboto Medium"/>
                <a:ea typeface="Roboto Medium"/>
                <a:cs typeface="Roboto Medium"/>
                <a:sym typeface="Roboto Medium"/>
              </a:rPr>
              <a:t>The dataset from Kaggle:</a:t>
            </a:r>
            <a:endParaRPr sz="1600">
              <a:solidFill>
                <a:srgbClr val="233E30"/>
              </a:solidFill>
              <a:latin typeface="Roboto Medium"/>
              <a:ea typeface="Roboto Medium"/>
              <a:cs typeface="Roboto Medium"/>
              <a:sym typeface="Roboto Medium"/>
            </a:endParaRPr>
          </a:p>
        </p:txBody>
      </p:sp>
      <p:pic>
        <p:nvPicPr>
          <p:cNvPr id="259" name="Google Shape;259;p28"/>
          <p:cNvPicPr preferRelativeResize="0"/>
          <p:nvPr/>
        </p:nvPicPr>
        <p:blipFill>
          <a:blip r:embed="rId4">
            <a:alphaModFix/>
          </a:blip>
          <a:stretch>
            <a:fillRect/>
          </a:stretch>
        </p:blipFill>
        <p:spPr>
          <a:xfrm>
            <a:off x="6313575" y="1142550"/>
            <a:ext cx="2076450" cy="2209800"/>
          </a:xfrm>
          <a:prstGeom prst="rect">
            <a:avLst/>
          </a:prstGeom>
          <a:noFill/>
          <a:ln>
            <a:noFill/>
          </a:ln>
        </p:spPr>
      </p:pic>
      <p:sp>
        <p:nvSpPr>
          <p:cNvPr id="260" name="Google Shape;260;p28"/>
          <p:cNvSpPr txBox="1"/>
          <p:nvPr/>
        </p:nvSpPr>
        <p:spPr>
          <a:xfrm>
            <a:off x="6377200" y="1687550"/>
            <a:ext cx="2163900" cy="131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300">
                <a:solidFill>
                  <a:schemeClr val="dk2"/>
                </a:solidFill>
                <a:latin typeface="Pacifico"/>
                <a:ea typeface="Pacifico"/>
                <a:cs typeface="Pacifico"/>
                <a:sym typeface="Pacifico"/>
              </a:rPr>
              <a:t>3150 reviews</a:t>
            </a:r>
            <a:endParaRPr sz="1300">
              <a:solidFill>
                <a:schemeClr val="dk2"/>
              </a:solidFill>
              <a:latin typeface="Pacifico"/>
              <a:ea typeface="Pacifico"/>
              <a:cs typeface="Pacifico"/>
              <a:sym typeface="Pacifico"/>
            </a:endParaRPr>
          </a:p>
          <a:p>
            <a:pPr marL="0" lvl="0" indent="0" algn="l" rtl="0">
              <a:spcBef>
                <a:spcPts val="0"/>
              </a:spcBef>
              <a:spcAft>
                <a:spcPts val="0"/>
              </a:spcAft>
              <a:buNone/>
            </a:pPr>
            <a:r>
              <a:rPr lang="tr" sz="1300">
                <a:solidFill>
                  <a:schemeClr val="dk2"/>
                </a:solidFill>
                <a:latin typeface="Pacifico"/>
                <a:ea typeface="Pacifico"/>
                <a:cs typeface="Pacifico"/>
                <a:sym typeface="Pacifico"/>
              </a:rPr>
              <a:t>2893 (1=positive),</a:t>
            </a:r>
            <a:endParaRPr sz="1300">
              <a:solidFill>
                <a:schemeClr val="dk2"/>
              </a:solidFill>
              <a:latin typeface="Pacifico"/>
              <a:ea typeface="Pacifico"/>
              <a:cs typeface="Pacifico"/>
              <a:sym typeface="Pacifico"/>
            </a:endParaRPr>
          </a:p>
          <a:p>
            <a:pPr marL="0" lvl="0" indent="0" algn="l" rtl="0">
              <a:spcBef>
                <a:spcPts val="0"/>
              </a:spcBef>
              <a:spcAft>
                <a:spcPts val="0"/>
              </a:spcAft>
              <a:buNone/>
            </a:pPr>
            <a:r>
              <a:rPr lang="tr" sz="1300">
                <a:solidFill>
                  <a:schemeClr val="dk2"/>
                </a:solidFill>
                <a:latin typeface="Pacifico"/>
                <a:ea typeface="Pacifico"/>
                <a:cs typeface="Pacifico"/>
                <a:sym typeface="Pacifico"/>
              </a:rPr>
              <a:t> 257 (0=negative)  comment</a:t>
            </a:r>
            <a:endParaRPr sz="1300">
              <a:solidFill>
                <a:schemeClr val="dk2"/>
              </a:solidFill>
              <a:latin typeface="Pacifico"/>
              <a:ea typeface="Pacifico"/>
              <a:cs typeface="Pacifico"/>
              <a:sym typeface="Pacifico"/>
            </a:endParaRPr>
          </a:p>
          <a:p>
            <a:pPr marL="0" lvl="0" indent="0" algn="l" rtl="0">
              <a:spcBef>
                <a:spcPts val="0"/>
              </a:spcBef>
              <a:spcAft>
                <a:spcPts val="0"/>
              </a:spcAft>
              <a:buNone/>
            </a:pPr>
            <a:r>
              <a:rPr lang="tr" sz="1300">
                <a:solidFill>
                  <a:schemeClr val="dk2"/>
                </a:solidFill>
                <a:latin typeface="Pacifico"/>
                <a:ea typeface="Pacifico"/>
                <a:cs typeface="Pacifico"/>
                <a:sym typeface="Pacifico"/>
              </a:rPr>
              <a:t>16 product </a:t>
            </a:r>
            <a:endParaRPr sz="1300">
              <a:solidFill>
                <a:schemeClr val="dk2"/>
              </a:solidFill>
              <a:latin typeface="Pacifico"/>
              <a:ea typeface="Pacifico"/>
              <a:cs typeface="Pacifico"/>
              <a:sym typeface="Pacifico"/>
            </a:endParaRPr>
          </a:p>
          <a:p>
            <a:pPr marL="0" lvl="0" indent="0" algn="l" rtl="0">
              <a:spcBef>
                <a:spcPts val="0"/>
              </a:spcBef>
              <a:spcAft>
                <a:spcPts val="0"/>
              </a:spcAft>
              <a:buNone/>
            </a:pPr>
            <a:r>
              <a:rPr lang="tr" sz="1300">
                <a:solidFill>
                  <a:schemeClr val="dk2"/>
                </a:solidFill>
                <a:latin typeface="Pacifico"/>
                <a:ea typeface="Pacifico"/>
                <a:cs typeface="Pacifico"/>
                <a:sym typeface="Pacifico"/>
              </a:rPr>
              <a:t>39179 words</a:t>
            </a:r>
            <a:endParaRPr sz="1300">
              <a:solidFill>
                <a:schemeClr val="dk2"/>
              </a:solidFill>
              <a:latin typeface="Pacifico"/>
              <a:ea typeface="Pacifico"/>
              <a:cs typeface="Pacifico"/>
              <a:sym typeface="Pacific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29"/>
          <p:cNvPicPr preferRelativeResize="0"/>
          <p:nvPr/>
        </p:nvPicPr>
        <p:blipFill rotWithShape="1">
          <a:blip r:embed="rId3">
            <a:alphaModFix/>
          </a:blip>
          <a:srcRect t="11039" r="1739"/>
          <a:stretch/>
        </p:blipFill>
        <p:spPr>
          <a:xfrm>
            <a:off x="2085150" y="2347975"/>
            <a:ext cx="4499525" cy="2598551"/>
          </a:xfrm>
          <a:prstGeom prst="rect">
            <a:avLst/>
          </a:prstGeom>
          <a:noFill/>
          <a:ln>
            <a:noFill/>
          </a:ln>
        </p:spPr>
      </p:pic>
      <p:pic>
        <p:nvPicPr>
          <p:cNvPr id="266" name="Google Shape;266;p29"/>
          <p:cNvPicPr preferRelativeResize="0"/>
          <p:nvPr/>
        </p:nvPicPr>
        <p:blipFill rotWithShape="1">
          <a:blip r:embed="rId4">
            <a:alphaModFix/>
          </a:blip>
          <a:srcRect t="5758"/>
          <a:stretch/>
        </p:blipFill>
        <p:spPr>
          <a:xfrm>
            <a:off x="214125" y="254250"/>
            <a:ext cx="8214298" cy="2044175"/>
          </a:xfrm>
          <a:prstGeom prst="rect">
            <a:avLst/>
          </a:prstGeom>
          <a:noFill/>
          <a:ln>
            <a:noFill/>
          </a:ln>
        </p:spPr>
      </p:pic>
      <p:sp>
        <p:nvSpPr>
          <p:cNvPr id="267" name="Google Shape;267;p29"/>
          <p:cNvSpPr txBox="1"/>
          <p:nvPr/>
        </p:nvSpPr>
        <p:spPr>
          <a:xfrm>
            <a:off x="2008938" y="2266600"/>
            <a:ext cx="4973700" cy="419400"/>
          </a:xfrm>
          <a:prstGeom prst="rect">
            <a:avLst/>
          </a:prstGeom>
          <a:noFill/>
          <a:ln>
            <a:noFill/>
          </a:ln>
        </p:spPr>
        <p:txBody>
          <a:bodyPr spcFirstLastPara="1" wrap="square" lIns="91425" tIns="91425" rIns="91425" bIns="91425" anchor="t" anchorCtr="0">
            <a:noAutofit/>
          </a:bodyPr>
          <a:lstStyle/>
          <a:p>
            <a:pPr marL="0" lvl="0" indent="0" algn="l" rtl="0">
              <a:lnSpc>
                <a:spcPct val="170000"/>
              </a:lnSpc>
              <a:spcBef>
                <a:spcPts val="0"/>
              </a:spcBef>
              <a:spcAft>
                <a:spcPts val="0"/>
              </a:spcAft>
              <a:buNone/>
            </a:pPr>
            <a:r>
              <a:rPr lang="tr" sz="1050" i="1">
                <a:solidFill>
                  <a:srgbClr val="2B2B2B"/>
                </a:solidFill>
                <a:latin typeface="Comic Sans MS"/>
                <a:ea typeface="Comic Sans MS"/>
                <a:cs typeface="Comic Sans MS"/>
                <a:sym typeface="Comic Sans MS"/>
              </a:rPr>
              <a:t>How many positive and negative comments were written on which product?</a:t>
            </a:r>
            <a:endParaRPr sz="1050" i="1">
              <a:solidFill>
                <a:srgbClr val="2B2B2B"/>
              </a:solidFill>
              <a:latin typeface="Comic Sans MS"/>
              <a:ea typeface="Comic Sans MS"/>
              <a:cs typeface="Comic Sans MS"/>
              <a:sym typeface="Comic Sans M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0"/>
          <p:cNvPicPr preferRelativeResize="0"/>
          <p:nvPr/>
        </p:nvPicPr>
        <p:blipFill>
          <a:blip r:embed="rId3">
            <a:alphaModFix/>
          </a:blip>
          <a:stretch>
            <a:fillRect/>
          </a:stretch>
        </p:blipFill>
        <p:spPr>
          <a:xfrm>
            <a:off x="345675" y="1235675"/>
            <a:ext cx="8078176" cy="2337425"/>
          </a:xfrm>
          <a:prstGeom prst="rect">
            <a:avLst/>
          </a:prstGeom>
          <a:noFill/>
          <a:ln>
            <a:noFill/>
          </a:ln>
        </p:spPr>
      </p:pic>
      <p:sp>
        <p:nvSpPr>
          <p:cNvPr id="273" name="Google Shape;273;p30"/>
          <p:cNvSpPr txBox="1"/>
          <p:nvPr/>
        </p:nvSpPr>
        <p:spPr>
          <a:xfrm>
            <a:off x="611750" y="1299300"/>
            <a:ext cx="5145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300">
                <a:solidFill>
                  <a:schemeClr val="dk2"/>
                </a:solidFill>
                <a:highlight>
                  <a:schemeClr val="dk1"/>
                </a:highlight>
                <a:latin typeface="Comic Sans MS"/>
                <a:ea typeface="Comic Sans MS"/>
                <a:cs typeface="Comic Sans MS"/>
                <a:sym typeface="Comic Sans MS"/>
              </a:rPr>
              <a:t>Distribution of votes</a:t>
            </a:r>
            <a:endParaRPr sz="1300">
              <a:solidFill>
                <a:schemeClr val="dk2"/>
              </a:solidFill>
              <a:highlight>
                <a:schemeClr val="dk1"/>
              </a:highlight>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1584</Words>
  <Application>Microsoft Office PowerPoint</Application>
  <PresentationFormat>Ekran Gösterisi (16:9)</PresentationFormat>
  <Paragraphs>195</Paragraphs>
  <Slides>35</Slides>
  <Notes>35</Notes>
  <HiddenSlides>0</HiddenSlides>
  <MMClips>0</MMClips>
  <ScaleCrop>false</ScaleCrop>
  <HeadingPairs>
    <vt:vector size="6" baseType="variant">
      <vt:variant>
        <vt:lpstr>Kullanılan Yazı Tipleri</vt:lpstr>
      </vt:variant>
      <vt:variant>
        <vt:i4>13</vt:i4>
      </vt:variant>
      <vt:variant>
        <vt:lpstr>Tema</vt:lpstr>
      </vt:variant>
      <vt:variant>
        <vt:i4>1</vt:i4>
      </vt:variant>
      <vt:variant>
        <vt:lpstr>Slayt Başlıkları</vt:lpstr>
      </vt:variant>
      <vt:variant>
        <vt:i4>35</vt:i4>
      </vt:variant>
    </vt:vector>
  </HeadingPairs>
  <TitlesOfParts>
    <vt:vector size="49" baseType="lpstr">
      <vt:lpstr>Lato Light</vt:lpstr>
      <vt:lpstr>Pacifico</vt:lpstr>
      <vt:lpstr>Calibri</vt:lpstr>
      <vt:lpstr>Krona One</vt:lpstr>
      <vt:lpstr>Nunito</vt:lpstr>
      <vt:lpstr>Montserrat</vt:lpstr>
      <vt:lpstr>Impact</vt:lpstr>
      <vt:lpstr>Poppins</vt:lpstr>
      <vt:lpstr>Comic Sans MS</vt:lpstr>
      <vt:lpstr>Arial</vt:lpstr>
      <vt:lpstr>Roboto</vt:lpstr>
      <vt:lpstr>Open Sans Medium</vt:lpstr>
      <vt:lpstr>Roboto Medium</vt:lpstr>
      <vt:lpstr>Shift</vt:lpstr>
      <vt:lpstr>Amazon Product Reviews Sentiment Analysis with NLP</vt:lpstr>
      <vt:lpstr>CONTENTS:</vt:lpstr>
      <vt:lpstr>Aim of Our Project</vt:lpstr>
      <vt:lpstr>What is NLP and Sentiment Analysis</vt:lpstr>
      <vt:lpstr>Data Collection</vt:lpstr>
      <vt:lpstr>Dataset</vt:lpstr>
      <vt:lpstr>PowerPoint Sunusu</vt:lpstr>
      <vt:lpstr>PowerPoint Sunusu</vt:lpstr>
      <vt:lpstr>PowerPoint Sunusu</vt:lpstr>
      <vt:lpstr>Data Preprocessing</vt:lpstr>
      <vt:lpstr>PowerPoint Sunusu</vt:lpstr>
      <vt:lpstr>Data Preprocessing</vt:lpstr>
      <vt:lpstr>Data Preprocessing</vt:lpstr>
      <vt:lpstr>Data Preprocessing</vt:lpstr>
      <vt:lpstr>Data Preprocessing</vt:lpstr>
      <vt:lpstr>Data Preprocessing</vt:lpstr>
      <vt:lpstr>Data Preprocessing</vt:lpstr>
      <vt:lpstr>Data Preprocessing</vt:lpstr>
      <vt:lpstr>BoW Model (CountVectorizer)</vt:lpstr>
      <vt:lpstr>PowerPoint Sunusu</vt:lpstr>
      <vt:lpstr>Model Training and Evaluation</vt:lpstr>
      <vt:lpstr>XGBoost Classifier</vt:lpstr>
      <vt:lpstr>PowerPoint Sunusu</vt:lpstr>
      <vt:lpstr>XGBoost Classifier</vt:lpstr>
      <vt:lpstr>Alternative Model: Random Forest</vt:lpstr>
      <vt:lpstr>PowerPoint Sunusu</vt:lpstr>
      <vt:lpstr>Model Selection</vt:lpstr>
      <vt:lpstr>PowerPoint Sunusu</vt:lpstr>
      <vt:lpstr>Evaluation Metrics Explanations</vt:lpstr>
      <vt:lpstr>PowerPoint Sunusu</vt:lpstr>
      <vt:lpstr>Results and Analysis</vt:lpstr>
      <vt:lpstr>PowerPoint Sunusu</vt:lpstr>
      <vt:lpstr>Summary and Future Work</vt:lpstr>
      <vt:lpstr>Challenges and Future Directions</vt:lpstr>
      <vt:lpstr>Thank you for your time and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Harun Yahya Ünal</cp:lastModifiedBy>
  <cp:revision>1</cp:revision>
  <dcterms:modified xsi:type="dcterms:W3CDTF">2024-06-05T06:49:09Z</dcterms:modified>
</cp:coreProperties>
</file>